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Quicksand" pitchFamily="2" charset="0"/>
      <p:regular r:id="rId12"/>
      <p:bold r:id="rId13"/>
    </p:embeddedFont>
    <p:embeddedFont>
      <p:font typeface="Kollektif" panose="020B0604020202020204" charset="0"/>
      <p:regular r:id="rId14"/>
    </p:embeddedFont>
    <p:embeddedFont>
      <p:font typeface="Kollektif Bold" panose="020B0604020202020204" charset="0"/>
      <p:regular r:id="rId15"/>
    </p:embeddedFont>
    <p:embeddedFont>
      <p:font typeface="Aileron Regular Bold" panose="020B0604020202020204" charset="0"/>
      <p:regular r:id="rId16"/>
    </p:embeddedFont>
    <p:embeddedFont>
      <p:font typeface="Open Sans Light Bold" panose="020B0604020202020204" charset="0"/>
      <p:regular r:id="rId17"/>
    </p:embeddedFont>
    <p:embeddedFont>
      <p:font typeface="Calibri" panose="020F0502020204030204" pitchFamily="34" charset="0"/>
      <p:regular r:id="rId18"/>
      <p:bold r:id="rId19"/>
      <p:italic r:id="rId20"/>
      <p:boldItalic r:id="rId21"/>
    </p:embeddedFont>
    <p:embeddedFont>
      <p:font typeface="Quicksand Bold" pitchFamily="2" charset="0"/>
      <p:bold r:id="rId22"/>
    </p:embeddedFont>
    <p:embeddedFont>
      <p:font typeface="Roboto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1068" y="-2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3.jpeg"/><Relationship Id="rId3" Type="http://schemas.openxmlformats.org/officeDocument/2006/relationships/image" Target="../media/image9.svg"/><Relationship Id="rId7" Type="http://schemas.openxmlformats.org/officeDocument/2006/relationships/image" Target="../media/image3.png"/><Relationship Id="rId12"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1.jpeg"/><Relationship Id="rId5" Type="http://schemas.openxmlformats.org/officeDocument/2006/relationships/image" Target="../media/image8.png"/><Relationship Id="rId10" Type="http://schemas.openxmlformats.org/officeDocument/2006/relationships/image" Target="../media/image10.jpeg"/><Relationship Id="rId4" Type="http://schemas.openxmlformats.org/officeDocument/2006/relationships/image" Target="../media/image7.jpeg"/><Relationship Id="rId9" Type="http://schemas.openxmlformats.org/officeDocument/2006/relationships/image" Target="../media/image9.png"/><Relationship Id="rId14" Type="http://schemas.openxmlformats.org/officeDocument/2006/relationships/image" Target="../media/image14.jpe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svg"/><Relationship Id="rId7"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svg"/><Relationship Id="rId7"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sv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svg"/><Relationship Id="rId10" Type="http://schemas.openxmlformats.org/officeDocument/2006/relationships/image" Target="../media/image19.jpeg"/><Relationship Id="rId4" Type="http://schemas.openxmlformats.org/officeDocument/2006/relationships/image" Target="../media/image8.png"/><Relationship Id="rId9"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0.svg"/><Relationship Id="rId7" Type="http://schemas.openxmlformats.org/officeDocument/2006/relationships/image" Target="../media/image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8.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8.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Layout" Target="../slideLayouts/slideLayout7.xm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894" r="8894"/>
          <a:stretch>
            <a:fillRect/>
          </a:stretch>
        </p:blipFill>
        <p:spPr>
          <a:xfrm>
            <a:off x="0" y="0"/>
            <a:ext cx="18288000" cy="10287000"/>
          </a:xfrm>
          <a:prstGeom prst="rect">
            <a:avLst/>
          </a:prstGeom>
        </p:spPr>
      </p:pic>
      <p:sp>
        <p:nvSpPr>
          <p:cNvPr id="3" name="Freeform 3"/>
          <p:cNvSpPr/>
          <p:nvPr/>
        </p:nvSpPr>
        <p:spPr>
          <a:xfrm>
            <a:off x="11013827" y="-248630"/>
            <a:ext cx="8681329" cy="10784260"/>
          </a:xfrm>
          <a:custGeom>
            <a:avLst/>
            <a:gdLst/>
            <a:ahLst/>
            <a:cxnLst/>
            <a:rect l="l" t="t" r="r" b="b"/>
            <a:pathLst>
              <a:path w="8681329" h="10784260">
                <a:moveTo>
                  <a:pt x="0" y="0"/>
                </a:moveTo>
                <a:lnTo>
                  <a:pt x="8681329" y="0"/>
                </a:lnTo>
                <a:lnTo>
                  <a:pt x="8681329" y="10784260"/>
                </a:lnTo>
                <a:lnTo>
                  <a:pt x="0" y="1078426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928092" y="7365586"/>
            <a:ext cx="12832964" cy="303325"/>
          </a:xfrm>
          <a:custGeom>
            <a:avLst/>
            <a:gdLst/>
            <a:ahLst/>
            <a:cxnLst/>
            <a:rect l="l" t="t" r="r" b="b"/>
            <a:pathLst>
              <a:path w="12832964" h="303325">
                <a:moveTo>
                  <a:pt x="0" y="0"/>
                </a:moveTo>
                <a:lnTo>
                  <a:pt x="12832964" y="0"/>
                </a:lnTo>
                <a:lnTo>
                  <a:pt x="12832964" y="303325"/>
                </a:lnTo>
                <a:lnTo>
                  <a:pt x="0" y="3033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2695249" y="1536588"/>
            <a:ext cx="6873872" cy="162473"/>
          </a:xfrm>
          <a:custGeom>
            <a:avLst/>
            <a:gdLst/>
            <a:ahLst/>
            <a:cxnLst/>
            <a:rect l="l" t="t" r="r" b="b"/>
            <a:pathLst>
              <a:path w="6873872" h="162473">
                <a:moveTo>
                  <a:pt x="0" y="0"/>
                </a:moveTo>
                <a:lnTo>
                  <a:pt x="6873872" y="0"/>
                </a:lnTo>
                <a:lnTo>
                  <a:pt x="6873872" y="162474"/>
                </a:lnTo>
                <a:lnTo>
                  <a:pt x="0" y="16247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1904872" y="1028700"/>
            <a:ext cx="2238407" cy="2582777"/>
          </a:xfrm>
          <a:custGeom>
            <a:avLst/>
            <a:gdLst/>
            <a:ahLst/>
            <a:cxnLst/>
            <a:rect l="l" t="t" r="r" b="b"/>
            <a:pathLst>
              <a:path w="2238407" h="2582777">
                <a:moveTo>
                  <a:pt x="0" y="0"/>
                </a:moveTo>
                <a:lnTo>
                  <a:pt x="2238407" y="0"/>
                </a:lnTo>
                <a:lnTo>
                  <a:pt x="2238407" y="2582777"/>
                </a:lnTo>
                <a:lnTo>
                  <a:pt x="0" y="2582777"/>
                </a:lnTo>
                <a:lnTo>
                  <a:pt x="0" y="0"/>
                </a:lnTo>
                <a:close/>
              </a:path>
            </a:pathLst>
          </a:custGeom>
          <a:blipFill>
            <a:blip r:embed="rId7"/>
            <a:stretch>
              <a:fillRect/>
            </a:stretch>
          </a:blipFill>
        </p:spPr>
      </p:sp>
      <p:sp>
        <p:nvSpPr>
          <p:cNvPr id="7" name="Freeform 7"/>
          <p:cNvSpPr/>
          <p:nvPr/>
        </p:nvSpPr>
        <p:spPr>
          <a:xfrm>
            <a:off x="741687" y="290413"/>
            <a:ext cx="2418403" cy="1084251"/>
          </a:xfrm>
          <a:custGeom>
            <a:avLst/>
            <a:gdLst/>
            <a:ahLst/>
            <a:cxnLst/>
            <a:rect l="l" t="t" r="r" b="b"/>
            <a:pathLst>
              <a:path w="2418403" h="1084251">
                <a:moveTo>
                  <a:pt x="0" y="0"/>
                </a:moveTo>
                <a:lnTo>
                  <a:pt x="2418403" y="0"/>
                </a:lnTo>
                <a:lnTo>
                  <a:pt x="2418403" y="1084250"/>
                </a:lnTo>
                <a:lnTo>
                  <a:pt x="0" y="1084250"/>
                </a:lnTo>
                <a:lnTo>
                  <a:pt x="0" y="0"/>
                </a:lnTo>
                <a:close/>
              </a:path>
            </a:pathLst>
          </a:custGeom>
          <a:blipFill>
            <a:blip r:embed="rId8"/>
            <a:stretch>
              <a:fillRect/>
            </a:stretch>
          </a:blipFill>
        </p:spPr>
      </p:sp>
      <p:sp>
        <p:nvSpPr>
          <p:cNvPr id="8" name="TextBox 8"/>
          <p:cNvSpPr txBox="1"/>
          <p:nvPr/>
        </p:nvSpPr>
        <p:spPr>
          <a:xfrm>
            <a:off x="960447" y="3621002"/>
            <a:ext cx="9657581" cy="874395"/>
          </a:xfrm>
          <a:prstGeom prst="rect">
            <a:avLst/>
          </a:prstGeom>
        </p:spPr>
        <p:txBody>
          <a:bodyPr lIns="0" tIns="0" rIns="0" bIns="0" rtlCol="0" anchor="t">
            <a:spAutoFit/>
          </a:bodyPr>
          <a:lstStyle/>
          <a:p>
            <a:pPr>
              <a:lnSpc>
                <a:spcPts val="2310"/>
              </a:lnSpc>
            </a:pPr>
            <a:r>
              <a:rPr lang="en-US" sz="2100" spc="1043">
                <a:solidFill>
                  <a:srgbClr val="FFFFFF"/>
                </a:solidFill>
                <a:latin typeface="Quicksand Bold"/>
              </a:rPr>
              <a:t>UMA PLATAFORMA DESENVOLVIDA PARA AUXILIAR NOS SEUS ESTUDOS.</a:t>
            </a:r>
          </a:p>
          <a:p>
            <a:pPr>
              <a:lnSpc>
                <a:spcPts val="2310"/>
              </a:lnSpc>
            </a:pPr>
            <a:endParaRPr lang="en-US" sz="2100" spc="1043">
              <a:solidFill>
                <a:srgbClr val="FFFFFF"/>
              </a:solidFill>
              <a:latin typeface="Quicksand Bold"/>
            </a:endParaRPr>
          </a:p>
        </p:txBody>
      </p:sp>
      <p:sp>
        <p:nvSpPr>
          <p:cNvPr id="9" name="TextBox 9"/>
          <p:cNvSpPr txBox="1"/>
          <p:nvPr/>
        </p:nvSpPr>
        <p:spPr>
          <a:xfrm>
            <a:off x="960447" y="4788238"/>
            <a:ext cx="13695775" cy="2263709"/>
          </a:xfrm>
          <a:prstGeom prst="rect">
            <a:avLst/>
          </a:prstGeom>
        </p:spPr>
        <p:txBody>
          <a:bodyPr lIns="0" tIns="0" rIns="0" bIns="0" rtlCol="0" anchor="t">
            <a:spAutoFit/>
          </a:bodyPr>
          <a:lstStyle/>
          <a:p>
            <a:pPr>
              <a:lnSpc>
                <a:spcPts val="8800"/>
              </a:lnSpc>
            </a:pPr>
            <a:r>
              <a:rPr lang="en-US" sz="8000" spc="856">
                <a:solidFill>
                  <a:srgbClr val="FFFFFF"/>
                </a:solidFill>
                <a:latin typeface="Quicksand"/>
              </a:rPr>
              <a:t>SCHOLAR </a:t>
            </a:r>
          </a:p>
          <a:p>
            <a:pPr>
              <a:lnSpc>
                <a:spcPts val="8800"/>
              </a:lnSpc>
            </a:pPr>
            <a:r>
              <a:rPr lang="en-US" sz="8000" spc="856">
                <a:solidFill>
                  <a:srgbClr val="FFFFFF"/>
                </a:solidFill>
                <a:latin typeface="Quicksand"/>
              </a:rPr>
              <a:t>PLANNER</a:t>
            </a:r>
          </a:p>
        </p:txBody>
      </p:sp>
      <p:sp>
        <p:nvSpPr>
          <p:cNvPr id="10" name="TextBox 10"/>
          <p:cNvSpPr txBox="1"/>
          <p:nvPr/>
        </p:nvSpPr>
        <p:spPr>
          <a:xfrm>
            <a:off x="1141131" y="8718627"/>
            <a:ext cx="4280584" cy="361315"/>
          </a:xfrm>
          <a:prstGeom prst="rect">
            <a:avLst/>
          </a:prstGeom>
        </p:spPr>
        <p:txBody>
          <a:bodyPr lIns="0" tIns="0" rIns="0" bIns="0" rtlCol="0" anchor="t">
            <a:spAutoFit/>
          </a:bodyPr>
          <a:lstStyle/>
          <a:p>
            <a:pPr>
              <a:lnSpc>
                <a:spcPts val="2419"/>
              </a:lnSpc>
            </a:pPr>
            <a:r>
              <a:rPr lang="en-US" sz="2199" spc="312">
                <a:solidFill>
                  <a:srgbClr val="FFFFFF"/>
                </a:solidFill>
                <a:latin typeface="Kollektif Bold"/>
              </a:rPr>
              <a:t>JUN 2023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256553" y="307173"/>
            <a:ext cx="16262788" cy="20202221"/>
          </a:xfrm>
          <a:custGeom>
            <a:avLst/>
            <a:gdLst/>
            <a:ahLst/>
            <a:cxnLst/>
            <a:rect l="l" t="t" r="r" b="b"/>
            <a:pathLst>
              <a:path w="16262788" h="20202221">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971394" y="2854422"/>
            <a:ext cx="14833104" cy="3860418"/>
          </a:xfrm>
          <a:prstGeom prst="rect">
            <a:avLst/>
          </a:prstGeom>
        </p:spPr>
        <p:txBody>
          <a:bodyPr lIns="0" tIns="0" rIns="0" bIns="0" rtlCol="0" anchor="t">
            <a:spAutoFit/>
          </a:bodyPr>
          <a:lstStyle/>
          <a:p>
            <a:pPr algn="ctr">
              <a:lnSpc>
                <a:spcPts val="14797"/>
              </a:lnSpc>
            </a:pPr>
            <a:r>
              <a:rPr lang="en-US" sz="15099" spc="1585">
                <a:solidFill>
                  <a:srgbClr val="18072B"/>
                </a:solidFill>
                <a:latin typeface="Roboto Bold"/>
              </a:rPr>
              <a:t>THANK</a:t>
            </a:r>
          </a:p>
          <a:p>
            <a:pPr algn="ctr">
              <a:lnSpc>
                <a:spcPts val="14797"/>
              </a:lnSpc>
            </a:pPr>
            <a:r>
              <a:rPr lang="en-US" sz="15099" spc="1585">
                <a:solidFill>
                  <a:srgbClr val="18072B"/>
                </a:solidFill>
                <a:latin typeface="Roboto Bold"/>
              </a:rPr>
              <a:t>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1807" y="2904075"/>
            <a:ext cx="19874105" cy="7558581"/>
            <a:chOff x="0" y="0"/>
            <a:chExt cx="5439065" cy="2068602"/>
          </a:xfrm>
        </p:grpSpPr>
        <p:sp>
          <p:nvSpPr>
            <p:cNvPr id="3" name="Freeform 3"/>
            <p:cNvSpPr/>
            <p:nvPr/>
          </p:nvSpPr>
          <p:spPr>
            <a:xfrm>
              <a:off x="0" y="0"/>
              <a:ext cx="5439065" cy="2068602"/>
            </a:xfrm>
            <a:custGeom>
              <a:avLst/>
              <a:gdLst/>
              <a:ahLst/>
              <a:cxnLst/>
              <a:rect l="l" t="t" r="r" b="b"/>
              <a:pathLst>
                <a:path w="5439065" h="2068602">
                  <a:moveTo>
                    <a:pt x="0" y="0"/>
                  </a:moveTo>
                  <a:lnTo>
                    <a:pt x="5439065" y="0"/>
                  </a:lnTo>
                  <a:lnTo>
                    <a:pt x="5439065" y="2068602"/>
                  </a:lnTo>
                  <a:lnTo>
                    <a:pt x="0" y="2068602"/>
                  </a:lnTo>
                  <a:close/>
                </a:path>
              </a:pathLst>
            </a:custGeom>
            <a:solidFill>
              <a:srgbClr val="18072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45663" y="3637656"/>
            <a:ext cx="1692372" cy="1692372"/>
            <a:chOff x="0" y="0"/>
            <a:chExt cx="2256495" cy="2256495"/>
          </a:xfrm>
        </p:grpSpPr>
        <p:sp>
          <p:nvSpPr>
            <p:cNvPr id="6" name="Freeform 6"/>
            <p:cNvSpPr/>
            <p:nvPr/>
          </p:nvSpPr>
          <p:spPr>
            <a:xfrm>
              <a:off x="0" y="0"/>
              <a:ext cx="2256495" cy="2256495"/>
            </a:xfrm>
            <a:custGeom>
              <a:avLst/>
              <a:gdLst/>
              <a:ahLst/>
              <a:cxnLst/>
              <a:rect l="l" t="t" r="r" b="b"/>
              <a:pathLst>
                <a:path w="2256495" h="2256495">
                  <a:moveTo>
                    <a:pt x="0" y="0"/>
                  </a:moveTo>
                  <a:lnTo>
                    <a:pt x="2256495" y="0"/>
                  </a:lnTo>
                  <a:lnTo>
                    <a:pt x="2256495" y="2256495"/>
                  </a:lnTo>
                  <a:lnTo>
                    <a:pt x="0" y="22564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a:grpSpLocks noChangeAspect="1"/>
            </p:cNvGrpSpPr>
            <p:nvPr/>
          </p:nvGrpSpPr>
          <p:grpSpPr>
            <a:xfrm>
              <a:off x="182421" y="178723"/>
              <a:ext cx="1891653" cy="1891645"/>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grpSp>
      <p:sp>
        <p:nvSpPr>
          <p:cNvPr id="9" name="Freeform 9"/>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TextBox 11"/>
          <p:cNvSpPr txBox="1"/>
          <p:nvPr/>
        </p:nvSpPr>
        <p:spPr>
          <a:xfrm>
            <a:off x="6074634" y="1897684"/>
            <a:ext cx="6138732" cy="863178"/>
          </a:xfrm>
          <a:prstGeom prst="rect">
            <a:avLst/>
          </a:prstGeom>
        </p:spPr>
        <p:txBody>
          <a:bodyPr lIns="0" tIns="0" rIns="0" bIns="0" rtlCol="0" anchor="t">
            <a:spAutoFit/>
          </a:bodyPr>
          <a:lstStyle/>
          <a:p>
            <a:pPr algn="ctr">
              <a:lnSpc>
                <a:spcPts val="6351"/>
              </a:lnSpc>
            </a:pPr>
            <a:r>
              <a:rPr lang="en-US" sz="6351">
                <a:solidFill>
                  <a:srgbClr val="28094B"/>
                </a:solidFill>
                <a:latin typeface="Roboto Bold"/>
              </a:rPr>
              <a:t>Nossa equipe</a:t>
            </a:r>
          </a:p>
        </p:txBody>
      </p:sp>
      <p:sp>
        <p:nvSpPr>
          <p:cNvPr id="12" name="TextBox 12"/>
          <p:cNvSpPr txBox="1"/>
          <p:nvPr/>
        </p:nvSpPr>
        <p:spPr>
          <a:xfrm>
            <a:off x="2094842" y="5627220"/>
            <a:ext cx="3015184" cy="1071668"/>
          </a:xfrm>
          <a:prstGeom prst="rect">
            <a:avLst/>
          </a:prstGeom>
        </p:spPr>
        <p:txBody>
          <a:bodyPr lIns="0" tIns="0" rIns="0" bIns="0" rtlCol="0" anchor="t">
            <a:spAutoFit/>
          </a:bodyPr>
          <a:lstStyle/>
          <a:p>
            <a:pPr algn="ctr">
              <a:lnSpc>
                <a:spcPts val="2859"/>
              </a:lnSpc>
            </a:pPr>
            <a:r>
              <a:rPr lang="en-US" sz="2042">
                <a:solidFill>
                  <a:srgbClr val="FFFFFF"/>
                </a:solidFill>
                <a:latin typeface="Quicksand"/>
              </a:rPr>
              <a:t>João Leonardo Ohasi Amorim</a:t>
            </a:r>
          </a:p>
          <a:p>
            <a:pPr algn="ctr">
              <a:lnSpc>
                <a:spcPts val="2859"/>
              </a:lnSpc>
              <a:spcBef>
                <a:spcPct val="0"/>
              </a:spcBef>
            </a:pPr>
            <a:endParaRPr lang="en-US" sz="2042">
              <a:solidFill>
                <a:srgbClr val="FFFFFF"/>
              </a:solidFill>
              <a:latin typeface="Quicksand"/>
            </a:endParaRPr>
          </a:p>
        </p:txBody>
      </p:sp>
      <p:sp>
        <p:nvSpPr>
          <p:cNvPr id="13" name="Freeform 13"/>
          <p:cNvSpPr/>
          <p:nvPr/>
        </p:nvSpPr>
        <p:spPr>
          <a:xfrm>
            <a:off x="483046" y="328827"/>
            <a:ext cx="901642" cy="901642"/>
          </a:xfrm>
          <a:custGeom>
            <a:avLst/>
            <a:gdLst/>
            <a:ahLst/>
            <a:cxnLst/>
            <a:rect l="l" t="t" r="r" b="b"/>
            <a:pathLst>
              <a:path w="901642" h="901642">
                <a:moveTo>
                  <a:pt x="0" y="0"/>
                </a:moveTo>
                <a:lnTo>
                  <a:pt x="901643" y="0"/>
                </a:lnTo>
                <a:lnTo>
                  <a:pt x="901643" y="901642"/>
                </a:lnTo>
                <a:lnTo>
                  <a:pt x="0" y="901642"/>
                </a:lnTo>
                <a:lnTo>
                  <a:pt x="0" y="0"/>
                </a:lnTo>
                <a:close/>
              </a:path>
            </a:pathLst>
          </a:custGeom>
          <a:blipFill>
            <a:blip r:embed="rId9"/>
            <a:stretch>
              <a:fillRect/>
            </a:stretch>
          </a:blipFill>
        </p:spPr>
      </p:sp>
      <p:sp>
        <p:nvSpPr>
          <p:cNvPr id="14" name="TextBox 14"/>
          <p:cNvSpPr txBox="1"/>
          <p:nvPr/>
        </p:nvSpPr>
        <p:spPr>
          <a:xfrm>
            <a:off x="1535766" y="933119"/>
            <a:ext cx="2494797" cy="497840"/>
          </a:xfrm>
          <a:prstGeom prst="rect">
            <a:avLst/>
          </a:prstGeom>
        </p:spPr>
        <p:txBody>
          <a:bodyPr lIns="0" tIns="0" rIns="0" bIns="0" rtlCol="0" anchor="t">
            <a:spAutoFit/>
          </a:bodyPr>
          <a:lstStyle/>
          <a:p>
            <a:pPr>
              <a:lnSpc>
                <a:spcPts val="1869"/>
              </a:lnSpc>
            </a:pPr>
            <a:r>
              <a:rPr lang="en-US" sz="1699" spc="67">
                <a:solidFill>
                  <a:srgbClr val="28094B"/>
                </a:solidFill>
                <a:latin typeface="Kollektif Bold"/>
              </a:rPr>
              <a:t>SCHOLAR Planner</a:t>
            </a:r>
          </a:p>
          <a:p>
            <a:pPr>
              <a:lnSpc>
                <a:spcPts val="1869"/>
              </a:lnSpc>
            </a:pPr>
            <a:endParaRPr lang="en-US" sz="1699" spc="67">
              <a:solidFill>
                <a:srgbClr val="28094B"/>
              </a:solidFill>
              <a:latin typeface="Kollektif Bold"/>
            </a:endParaRPr>
          </a:p>
        </p:txBody>
      </p:sp>
      <p:sp>
        <p:nvSpPr>
          <p:cNvPr id="15" name="Freeform 15"/>
          <p:cNvSpPr/>
          <p:nvPr/>
        </p:nvSpPr>
        <p:spPr>
          <a:xfrm>
            <a:off x="2756249" y="6999729"/>
            <a:ext cx="1692372" cy="1692372"/>
          </a:xfrm>
          <a:custGeom>
            <a:avLst/>
            <a:gdLst/>
            <a:ahLst/>
            <a:cxnLst/>
            <a:rect l="l" t="t" r="r" b="b"/>
            <a:pathLst>
              <a:path w="1692372" h="1692372">
                <a:moveTo>
                  <a:pt x="0" y="0"/>
                </a:moveTo>
                <a:lnTo>
                  <a:pt x="1692371" y="0"/>
                </a:lnTo>
                <a:lnTo>
                  <a:pt x="1692371" y="1692372"/>
                </a:lnTo>
                <a:lnTo>
                  <a:pt x="0" y="169237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6" name="Group 16"/>
          <p:cNvGrpSpPr>
            <a:grpSpLocks noChangeAspect="1"/>
          </p:cNvGrpSpPr>
          <p:nvPr/>
        </p:nvGrpSpPr>
        <p:grpSpPr>
          <a:xfrm>
            <a:off x="2893065" y="7133771"/>
            <a:ext cx="1418739" cy="1418734"/>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a:stretch>
            </a:blipFill>
          </p:spPr>
        </p:sp>
      </p:grpSp>
      <p:sp>
        <p:nvSpPr>
          <p:cNvPr id="18" name="TextBox 18"/>
          <p:cNvSpPr txBox="1"/>
          <p:nvPr/>
        </p:nvSpPr>
        <p:spPr>
          <a:xfrm>
            <a:off x="2191273" y="8989292"/>
            <a:ext cx="3015184" cy="1071668"/>
          </a:xfrm>
          <a:prstGeom prst="rect">
            <a:avLst/>
          </a:prstGeom>
        </p:spPr>
        <p:txBody>
          <a:bodyPr lIns="0" tIns="0" rIns="0" bIns="0" rtlCol="0" anchor="t">
            <a:spAutoFit/>
          </a:bodyPr>
          <a:lstStyle/>
          <a:p>
            <a:pPr algn="ctr">
              <a:lnSpc>
                <a:spcPts val="2859"/>
              </a:lnSpc>
            </a:pPr>
            <a:r>
              <a:rPr lang="en-US" sz="2042">
                <a:solidFill>
                  <a:srgbClr val="FFFFFF"/>
                </a:solidFill>
                <a:latin typeface="Quicksand"/>
              </a:rPr>
              <a:t>Shigery França Dutra Sasaki</a:t>
            </a:r>
          </a:p>
          <a:p>
            <a:pPr algn="ctr">
              <a:lnSpc>
                <a:spcPts val="2859"/>
              </a:lnSpc>
              <a:spcBef>
                <a:spcPct val="0"/>
              </a:spcBef>
            </a:pPr>
            <a:endParaRPr lang="en-US" sz="2042">
              <a:solidFill>
                <a:srgbClr val="FFFFFF"/>
              </a:solidFill>
              <a:latin typeface="Quicksand"/>
            </a:endParaRPr>
          </a:p>
        </p:txBody>
      </p:sp>
      <p:grpSp>
        <p:nvGrpSpPr>
          <p:cNvPr id="19" name="Group 19"/>
          <p:cNvGrpSpPr/>
          <p:nvPr/>
        </p:nvGrpSpPr>
        <p:grpSpPr>
          <a:xfrm>
            <a:off x="8016476" y="3637656"/>
            <a:ext cx="1692372" cy="1692372"/>
            <a:chOff x="0" y="0"/>
            <a:chExt cx="2256495" cy="2256495"/>
          </a:xfrm>
        </p:grpSpPr>
        <p:sp>
          <p:nvSpPr>
            <p:cNvPr id="20" name="Freeform 20"/>
            <p:cNvSpPr/>
            <p:nvPr/>
          </p:nvSpPr>
          <p:spPr>
            <a:xfrm>
              <a:off x="0" y="0"/>
              <a:ext cx="2256495" cy="2256495"/>
            </a:xfrm>
            <a:custGeom>
              <a:avLst/>
              <a:gdLst/>
              <a:ahLst/>
              <a:cxnLst/>
              <a:rect l="l" t="t" r="r" b="b"/>
              <a:pathLst>
                <a:path w="2256495" h="2256495">
                  <a:moveTo>
                    <a:pt x="0" y="0"/>
                  </a:moveTo>
                  <a:lnTo>
                    <a:pt x="2256495" y="0"/>
                  </a:lnTo>
                  <a:lnTo>
                    <a:pt x="2256495" y="2256495"/>
                  </a:lnTo>
                  <a:lnTo>
                    <a:pt x="0" y="22564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1" name="Group 21"/>
            <p:cNvGrpSpPr>
              <a:grpSpLocks noChangeAspect="1"/>
            </p:cNvGrpSpPr>
            <p:nvPr/>
          </p:nvGrpSpPr>
          <p:grpSpPr>
            <a:xfrm>
              <a:off x="182421" y="178723"/>
              <a:ext cx="1891653" cy="1891645"/>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a:stretch>
              </a:blipFill>
            </p:spPr>
          </p:sp>
        </p:grpSp>
      </p:grpSp>
      <p:sp>
        <p:nvSpPr>
          <p:cNvPr id="23" name="TextBox 23"/>
          <p:cNvSpPr txBox="1"/>
          <p:nvPr/>
        </p:nvSpPr>
        <p:spPr>
          <a:xfrm>
            <a:off x="7495739" y="5627220"/>
            <a:ext cx="3015184" cy="1071668"/>
          </a:xfrm>
          <a:prstGeom prst="rect">
            <a:avLst/>
          </a:prstGeom>
        </p:spPr>
        <p:txBody>
          <a:bodyPr lIns="0" tIns="0" rIns="0" bIns="0" rtlCol="0" anchor="t">
            <a:spAutoFit/>
          </a:bodyPr>
          <a:lstStyle/>
          <a:p>
            <a:pPr algn="ctr">
              <a:lnSpc>
                <a:spcPts val="2859"/>
              </a:lnSpc>
            </a:pPr>
            <a:r>
              <a:rPr lang="en-US" sz="2042">
                <a:solidFill>
                  <a:srgbClr val="FFFFFF"/>
                </a:solidFill>
                <a:latin typeface="Quicksand"/>
              </a:rPr>
              <a:t>Mirella Gabriela Silva Bonutty De Freitas</a:t>
            </a:r>
          </a:p>
          <a:p>
            <a:pPr algn="ctr">
              <a:lnSpc>
                <a:spcPts val="2859"/>
              </a:lnSpc>
              <a:spcBef>
                <a:spcPct val="0"/>
              </a:spcBef>
            </a:pPr>
            <a:endParaRPr lang="en-US" sz="2042">
              <a:solidFill>
                <a:srgbClr val="FFFFFF"/>
              </a:solidFill>
              <a:latin typeface="Quicksand"/>
            </a:endParaRPr>
          </a:p>
        </p:txBody>
      </p:sp>
      <p:grpSp>
        <p:nvGrpSpPr>
          <p:cNvPr id="24" name="Group 24"/>
          <p:cNvGrpSpPr/>
          <p:nvPr/>
        </p:nvGrpSpPr>
        <p:grpSpPr>
          <a:xfrm>
            <a:off x="8157145" y="6999729"/>
            <a:ext cx="1692372" cy="1692372"/>
            <a:chOff x="0" y="0"/>
            <a:chExt cx="2256495" cy="2256495"/>
          </a:xfrm>
        </p:grpSpPr>
        <p:sp>
          <p:nvSpPr>
            <p:cNvPr id="25" name="Freeform 25"/>
            <p:cNvSpPr/>
            <p:nvPr/>
          </p:nvSpPr>
          <p:spPr>
            <a:xfrm>
              <a:off x="0" y="0"/>
              <a:ext cx="2256495" cy="2256495"/>
            </a:xfrm>
            <a:custGeom>
              <a:avLst/>
              <a:gdLst/>
              <a:ahLst/>
              <a:cxnLst/>
              <a:rect l="l" t="t" r="r" b="b"/>
              <a:pathLst>
                <a:path w="2256495" h="2256495">
                  <a:moveTo>
                    <a:pt x="0" y="0"/>
                  </a:moveTo>
                  <a:lnTo>
                    <a:pt x="2256495" y="0"/>
                  </a:lnTo>
                  <a:lnTo>
                    <a:pt x="2256495" y="2256495"/>
                  </a:lnTo>
                  <a:lnTo>
                    <a:pt x="0" y="22564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26" name="Group 26"/>
            <p:cNvGrpSpPr>
              <a:grpSpLocks noChangeAspect="1"/>
            </p:cNvGrpSpPr>
            <p:nvPr/>
          </p:nvGrpSpPr>
          <p:grpSpPr>
            <a:xfrm>
              <a:off x="182421" y="178723"/>
              <a:ext cx="1891653" cy="1891645"/>
              <a:chOff x="0" y="0"/>
              <a:chExt cx="6350000" cy="6349975"/>
            </a:xfrm>
          </p:grpSpPr>
          <p:sp>
            <p:nvSpPr>
              <p:cNvPr id="27" name="Freeform 2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a:stretch>
              </a:blipFill>
            </p:spPr>
          </p:sp>
        </p:grpSp>
      </p:grpSp>
      <p:sp>
        <p:nvSpPr>
          <p:cNvPr id="28" name="TextBox 28"/>
          <p:cNvSpPr txBox="1"/>
          <p:nvPr/>
        </p:nvSpPr>
        <p:spPr>
          <a:xfrm>
            <a:off x="7636408" y="8989292"/>
            <a:ext cx="3015184" cy="1071668"/>
          </a:xfrm>
          <a:prstGeom prst="rect">
            <a:avLst/>
          </a:prstGeom>
        </p:spPr>
        <p:txBody>
          <a:bodyPr lIns="0" tIns="0" rIns="0" bIns="0" rtlCol="0" anchor="t">
            <a:spAutoFit/>
          </a:bodyPr>
          <a:lstStyle/>
          <a:p>
            <a:pPr algn="ctr">
              <a:lnSpc>
                <a:spcPts val="2859"/>
              </a:lnSpc>
            </a:pPr>
            <a:r>
              <a:rPr lang="en-US" sz="2042">
                <a:solidFill>
                  <a:srgbClr val="FFFFFF"/>
                </a:solidFill>
                <a:latin typeface="Quicksand"/>
              </a:rPr>
              <a:t>Lucas Marlon Oliveira De Jesus</a:t>
            </a:r>
          </a:p>
          <a:p>
            <a:pPr algn="ctr">
              <a:lnSpc>
                <a:spcPts val="2859"/>
              </a:lnSpc>
              <a:spcBef>
                <a:spcPct val="0"/>
              </a:spcBef>
            </a:pPr>
            <a:endParaRPr lang="en-US" sz="2042">
              <a:solidFill>
                <a:srgbClr val="FFFFFF"/>
              </a:solidFill>
              <a:latin typeface="Quicksand"/>
            </a:endParaRPr>
          </a:p>
        </p:txBody>
      </p:sp>
      <p:grpSp>
        <p:nvGrpSpPr>
          <p:cNvPr id="29" name="Group 29"/>
          <p:cNvGrpSpPr/>
          <p:nvPr/>
        </p:nvGrpSpPr>
        <p:grpSpPr>
          <a:xfrm>
            <a:off x="13412910" y="3615278"/>
            <a:ext cx="1692372" cy="1692372"/>
            <a:chOff x="0" y="0"/>
            <a:chExt cx="2256495" cy="2256495"/>
          </a:xfrm>
        </p:grpSpPr>
        <p:sp>
          <p:nvSpPr>
            <p:cNvPr id="30" name="Freeform 30"/>
            <p:cNvSpPr/>
            <p:nvPr/>
          </p:nvSpPr>
          <p:spPr>
            <a:xfrm>
              <a:off x="0" y="0"/>
              <a:ext cx="2256495" cy="2256495"/>
            </a:xfrm>
            <a:custGeom>
              <a:avLst/>
              <a:gdLst/>
              <a:ahLst/>
              <a:cxnLst/>
              <a:rect l="l" t="t" r="r" b="b"/>
              <a:pathLst>
                <a:path w="2256495" h="2256495">
                  <a:moveTo>
                    <a:pt x="0" y="0"/>
                  </a:moveTo>
                  <a:lnTo>
                    <a:pt x="2256495" y="0"/>
                  </a:lnTo>
                  <a:lnTo>
                    <a:pt x="2256495" y="2256495"/>
                  </a:lnTo>
                  <a:lnTo>
                    <a:pt x="0" y="22564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1" name="Group 31"/>
            <p:cNvGrpSpPr>
              <a:grpSpLocks noChangeAspect="1"/>
            </p:cNvGrpSpPr>
            <p:nvPr/>
          </p:nvGrpSpPr>
          <p:grpSpPr>
            <a:xfrm>
              <a:off x="182421" y="178723"/>
              <a:ext cx="1891653" cy="1891645"/>
              <a:chOff x="0" y="0"/>
              <a:chExt cx="6350000" cy="6349975"/>
            </a:xfrm>
          </p:grpSpPr>
          <p:sp>
            <p:nvSpPr>
              <p:cNvPr id="32" name="Freeform 3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a:stretch>
              </a:blipFill>
            </p:spPr>
          </p:sp>
        </p:grpSp>
      </p:grpSp>
      <p:sp>
        <p:nvSpPr>
          <p:cNvPr id="33" name="TextBox 33"/>
          <p:cNvSpPr txBox="1"/>
          <p:nvPr/>
        </p:nvSpPr>
        <p:spPr>
          <a:xfrm>
            <a:off x="12892173" y="5604842"/>
            <a:ext cx="3015184" cy="709850"/>
          </a:xfrm>
          <a:prstGeom prst="rect">
            <a:avLst/>
          </a:prstGeom>
        </p:spPr>
        <p:txBody>
          <a:bodyPr lIns="0" tIns="0" rIns="0" bIns="0" rtlCol="0" anchor="t">
            <a:spAutoFit/>
          </a:bodyPr>
          <a:lstStyle/>
          <a:p>
            <a:pPr algn="ctr">
              <a:lnSpc>
                <a:spcPts val="2859"/>
              </a:lnSpc>
            </a:pPr>
            <a:r>
              <a:rPr lang="en-US" sz="2042">
                <a:solidFill>
                  <a:srgbClr val="FFFFFF"/>
                </a:solidFill>
                <a:latin typeface="Quicksand"/>
              </a:rPr>
              <a:t>Alice Coelho de Moura</a:t>
            </a:r>
          </a:p>
          <a:p>
            <a:pPr algn="ctr">
              <a:lnSpc>
                <a:spcPts val="2859"/>
              </a:lnSpc>
              <a:spcBef>
                <a:spcPct val="0"/>
              </a:spcBef>
            </a:pPr>
            <a:endParaRPr lang="en-US" sz="2042">
              <a:solidFill>
                <a:srgbClr val="FFFFFF"/>
              </a:solidFill>
              <a:latin typeface="Quicksand"/>
            </a:endParaRPr>
          </a:p>
        </p:txBody>
      </p:sp>
      <p:grpSp>
        <p:nvGrpSpPr>
          <p:cNvPr id="34" name="Group 34"/>
          <p:cNvGrpSpPr/>
          <p:nvPr/>
        </p:nvGrpSpPr>
        <p:grpSpPr>
          <a:xfrm>
            <a:off x="13553580" y="6994362"/>
            <a:ext cx="1692372" cy="1692372"/>
            <a:chOff x="0" y="0"/>
            <a:chExt cx="2256495" cy="2256495"/>
          </a:xfrm>
        </p:grpSpPr>
        <p:sp>
          <p:nvSpPr>
            <p:cNvPr id="35" name="Freeform 35"/>
            <p:cNvSpPr/>
            <p:nvPr/>
          </p:nvSpPr>
          <p:spPr>
            <a:xfrm>
              <a:off x="0" y="0"/>
              <a:ext cx="2256495" cy="2256495"/>
            </a:xfrm>
            <a:custGeom>
              <a:avLst/>
              <a:gdLst/>
              <a:ahLst/>
              <a:cxnLst/>
              <a:rect l="l" t="t" r="r" b="b"/>
              <a:pathLst>
                <a:path w="2256495" h="2256495">
                  <a:moveTo>
                    <a:pt x="0" y="0"/>
                  </a:moveTo>
                  <a:lnTo>
                    <a:pt x="2256495" y="0"/>
                  </a:lnTo>
                  <a:lnTo>
                    <a:pt x="2256495" y="2256495"/>
                  </a:lnTo>
                  <a:lnTo>
                    <a:pt x="0" y="22564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6" name="Group 36"/>
            <p:cNvGrpSpPr>
              <a:grpSpLocks noChangeAspect="1"/>
            </p:cNvGrpSpPr>
            <p:nvPr/>
          </p:nvGrpSpPr>
          <p:grpSpPr>
            <a:xfrm>
              <a:off x="182421" y="178723"/>
              <a:ext cx="1891653" cy="1891645"/>
              <a:chOff x="0" y="0"/>
              <a:chExt cx="6350000" cy="6349975"/>
            </a:xfrm>
          </p:grpSpPr>
          <p:sp>
            <p:nvSpPr>
              <p:cNvPr id="37" name="Freeform 3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a:stretch>
              </a:blipFill>
            </p:spPr>
          </p:sp>
        </p:grpSp>
      </p:grpSp>
      <p:sp>
        <p:nvSpPr>
          <p:cNvPr id="38" name="TextBox 38"/>
          <p:cNvSpPr txBox="1"/>
          <p:nvPr/>
        </p:nvSpPr>
        <p:spPr>
          <a:xfrm>
            <a:off x="13032842" y="8983925"/>
            <a:ext cx="3015184" cy="709850"/>
          </a:xfrm>
          <a:prstGeom prst="rect">
            <a:avLst/>
          </a:prstGeom>
        </p:spPr>
        <p:txBody>
          <a:bodyPr lIns="0" tIns="0" rIns="0" bIns="0" rtlCol="0" anchor="t">
            <a:spAutoFit/>
          </a:bodyPr>
          <a:lstStyle/>
          <a:p>
            <a:pPr algn="ctr">
              <a:lnSpc>
                <a:spcPts val="2859"/>
              </a:lnSpc>
            </a:pPr>
            <a:r>
              <a:rPr lang="en-US" sz="2042">
                <a:solidFill>
                  <a:srgbClr val="FFFFFF"/>
                </a:solidFill>
                <a:latin typeface="Quicksand"/>
              </a:rPr>
              <a:t>Renan Stankevicius</a:t>
            </a:r>
          </a:p>
          <a:p>
            <a:pPr algn="ctr">
              <a:lnSpc>
                <a:spcPts val="2859"/>
              </a:lnSpc>
              <a:spcBef>
                <a:spcPct val="0"/>
              </a:spcBef>
            </a:pPr>
            <a:endParaRPr lang="en-US" sz="2042">
              <a:solidFill>
                <a:srgbClr val="FFFFFF"/>
              </a:solidFill>
              <a:latin typeface="Quicksan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924613">
            <a:off x="-5549998" y="2053549"/>
            <a:ext cx="12287251" cy="10647531"/>
          </a:xfrm>
          <a:custGeom>
            <a:avLst/>
            <a:gdLst/>
            <a:ahLst/>
            <a:cxnLst/>
            <a:rect l="l" t="t" r="r" b="b"/>
            <a:pathLst>
              <a:path w="12287251" h="10647531">
                <a:moveTo>
                  <a:pt x="0" y="0"/>
                </a:moveTo>
                <a:lnTo>
                  <a:pt x="12287251" y="0"/>
                </a:lnTo>
                <a:lnTo>
                  <a:pt x="12287251" y="10647531"/>
                </a:lnTo>
                <a:lnTo>
                  <a:pt x="0" y="1064753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832719" y="2260028"/>
            <a:ext cx="8237970" cy="6769854"/>
          </a:xfrm>
          <a:custGeom>
            <a:avLst/>
            <a:gdLst/>
            <a:ahLst/>
            <a:cxnLst/>
            <a:rect l="l" t="t" r="r" b="b"/>
            <a:pathLst>
              <a:path w="8237970" h="6769854">
                <a:moveTo>
                  <a:pt x="0" y="0"/>
                </a:moveTo>
                <a:lnTo>
                  <a:pt x="8237970" y="0"/>
                </a:lnTo>
                <a:lnTo>
                  <a:pt x="8237970" y="6769854"/>
                </a:lnTo>
                <a:lnTo>
                  <a:pt x="0" y="6769854"/>
                </a:lnTo>
                <a:lnTo>
                  <a:pt x="0" y="0"/>
                </a:lnTo>
                <a:close/>
              </a:path>
            </a:pathLst>
          </a:custGeom>
          <a:blipFill>
            <a:blip r:embed="rId8"/>
            <a:stretch>
              <a:fillRect l="-7467" r="-7467"/>
            </a:stretch>
          </a:blipFill>
        </p:spPr>
      </p:sp>
      <p:sp>
        <p:nvSpPr>
          <p:cNvPr id="6" name="Freeform 6"/>
          <p:cNvSpPr/>
          <p:nvPr/>
        </p:nvSpPr>
        <p:spPr>
          <a:xfrm rot="-8100000">
            <a:off x="4065520" y="11042565"/>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10800000">
            <a:off x="10905701" y="2761982"/>
            <a:ext cx="5883071" cy="139054"/>
          </a:xfrm>
          <a:custGeom>
            <a:avLst/>
            <a:gdLst/>
            <a:ahLst/>
            <a:cxnLst/>
            <a:rect l="l" t="t" r="r" b="b"/>
            <a:pathLst>
              <a:path w="5883071" h="139054">
                <a:moveTo>
                  <a:pt x="0" y="0"/>
                </a:moveTo>
                <a:lnTo>
                  <a:pt x="5883072" y="0"/>
                </a:lnTo>
                <a:lnTo>
                  <a:pt x="5883072" y="139054"/>
                </a:lnTo>
                <a:lnTo>
                  <a:pt x="0" y="13905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rot="-8100000">
            <a:off x="5314326" y="11400541"/>
            <a:ext cx="9512725" cy="224846"/>
          </a:xfrm>
          <a:custGeom>
            <a:avLst/>
            <a:gdLst/>
            <a:ahLst/>
            <a:cxnLst/>
            <a:rect l="l" t="t" r="r" b="b"/>
            <a:pathLst>
              <a:path w="9512725" h="224846">
                <a:moveTo>
                  <a:pt x="0" y="0"/>
                </a:moveTo>
                <a:lnTo>
                  <a:pt x="9512725" y="0"/>
                </a:lnTo>
                <a:lnTo>
                  <a:pt x="9512725" y="224847"/>
                </a:lnTo>
                <a:lnTo>
                  <a:pt x="0" y="22484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483046" y="328827"/>
            <a:ext cx="901642" cy="901642"/>
          </a:xfrm>
          <a:custGeom>
            <a:avLst/>
            <a:gdLst/>
            <a:ahLst/>
            <a:cxnLst/>
            <a:rect l="l" t="t" r="r" b="b"/>
            <a:pathLst>
              <a:path w="901642" h="901642">
                <a:moveTo>
                  <a:pt x="0" y="0"/>
                </a:moveTo>
                <a:lnTo>
                  <a:pt x="901643" y="0"/>
                </a:lnTo>
                <a:lnTo>
                  <a:pt x="901643" y="901642"/>
                </a:lnTo>
                <a:lnTo>
                  <a:pt x="0" y="901642"/>
                </a:lnTo>
                <a:lnTo>
                  <a:pt x="0" y="0"/>
                </a:lnTo>
                <a:close/>
              </a:path>
            </a:pathLst>
          </a:custGeom>
          <a:blipFill>
            <a:blip r:embed="rId9"/>
            <a:stretch>
              <a:fillRect/>
            </a:stretch>
          </a:blipFill>
        </p:spPr>
      </p:sp>
      <p:sp>
        <p:nvSpPr>
          <p:cNvPr id="10" name="TextBox 10"/>
          <p:cNvSpPr txBox="1"/>
          <p:nvPr/>
        </p:nvSpPr>
        <p:spPr>
          <a:xfrm>
            <a:off x="10905701" y="1624724"/>
            <a:ext cx="5730671" cy="1137258"/>
          </a:xfrm>
          <a:prstGeom prst="rect">
            <a:avLst/>
          </a:prstGeom>
        </p:spPr>
        <p:txBody>
          <a:bodyPr lIns="0" tIns="0" rIns="0" bIns="0" rtlCol="0" anchor="t">
            <a:spAutoFit/>
          </a:bodyPr>
          <a:lstStyle/>
          <a:p>
            <a:pPr algn="ctr">
              <a:lnSpc>
                <a:spcPts val="9240"/>
              </a:lnSpc>
            </a:pPr>
            <a:r>
              <a:rPr lang="en-US" sz="6600">
                <a:solidFill>
                  <a:srgbClr val="18072B"/>
                </a:solidFill>
                <a:latin typeface="Roboto Bold"/>
              </a:rPr>
              <a:t>Contexto </a:t>
            </a:r>
          </a:p>
        </p:txBody>
      </p:sp>
      <p:sp>
        <p:nvSpPr>
          <p:cNvPr id="11" name="TextBox 11"/>
          <p:cNvSpPr txBox="1"/>
          <p:nvPr/>
        </p:nvSpPr>
        <p:spPr>
          <a:xfrm>
            <a:off x="10905701" y="3075626"/>
            <a:ext cx="5730671" cy="5593722"/>
          </a:xfrm>
          <a:prstGeom prst="rect">
            <a:avLst/>
          </a:prstGeom>
        </p:spPr>
        <p:txBody>
          <a:bodyPr lIns="0" tIns="0" rIns="0" bIns="0" rtlCol="0" anchor="t">
            <a:spAutoFit/>
          </a:bodyPr>
          <a:lstStyle/>
          <a:p>
            <a:pPr algn="just">
              <a:lnSpc>
                <a:spcPts val="2800"/>
              </a:lnSpc>
            </a:pPr>
            <a:r>
              <a:rPr lang="en-US" sz="2000">
                <a:solidFill>
                  <a:srgbClr val="18072B"/>
                </a:solidFill>
                <a:latin typeface="Kollektif"/>
              </a:rPr>
              <a:t>  O propósito do projeto é desenvolver uma Aplicação Web que ajude os alunos a criarem uma rotina de estudos de fácil manejo e entendimento. A solução proposta inclui ferramentas que permitem a criação de um cronograma personalizado de estudos, com controle de atividades e um sistema de tempo para ajudar a manter a concentração.</a:t>
            </a:r>
          </a:p>
          <a:p>
            <a:pPr algn="just">
              <a:lnSpc>
                <a:spcPts val="2800"/>
              </a:lnSpc>
            </a:pPr>
            <a:r>
              <a:rPr lang="en-US" sz="2000">
                <a:solidFill>
                  <a:srgbClr val="18072B"/>
                </a:solidFill>
                <a:latin typeface="Kollektif"/>
              </a:rPr>
              <a:t>   No desenvolvimento do projeto foram utilizadas técnicas como a definição do diagrama de personas, análise de concorrência, brainstorming, prototipação, modelagem de dados, histórias de usuários, requisitos funcionais e restrições, que foram montadas baseadas no tempo hábil para entrega.</a:t>
            </a:r>
          </a:p>
          <a:p>
            <a:pPr algn="just">
              <a:lnSpc>
                <a:spcPts val="2100"/>
              </a:lnSpc>
            </a:pPr>
            <a:endParaRPr lang="en-US" sz="2000">
              <a:solidFill>
                <a:srgbClr val="18072B"/>
              </a:solidFill>
              <a:latin typeface="Kollektif"/>
            </a:endParaRPr>
          </a:p>
        </p:txBody>
      </p:sp>
      <p:sp>
        <p:nvSpPr>
          <p:cNvPr id="12" name="TextBox 12"/>
          <p:cNvSpPr txBox="1"/>
          <p:nvPr/>
        </p:nvSpPr>
        <p:spPr>
          <a:xfrm>
            <a:off x="1535766" y="933119"/>
            <a:ext cx="2494797" cy="497840"/>
          </a:xfrm>
          <a:prstGeom prst="rect">
            <a:avLst/>
          </a:prstGeom>
        </p:spPr>
        <p:txBody>
          <a:bodyPr lIns="0" tIns="0" rIns="0" bIns="0" rtlCol="0" anchor="t">
            <a:spAutoFit/>
          </a:bodyPr>
          <a:lstStyle/>
          <a:p>
            <a:pPr>
              <a:lnSpc>
                <a:spcPts val="1869"/>
              </a:lnSpc>
            </a:pPr>
            <a:r>
              <a:rPr lang="en-US" sz="1699" spc="67">
                <a:solidFill>
                  <a:srgbClr val="28094B"/>
                </a:solidFill>
                <a:latin typeface="Kollektif Bold"/>
              </a:rPr>
              <a:t>SCHOLAR Planner</a:t>
            </a:r>
          </a:p>
          <a:p>
            <a:pPr>
              <a:lnSpc>
                <a:spcPts val="1869"/>
              </a:lnSpc>
            </a:pPr>
            <a:endParaRPr lang="en-US" sz="1699" spc="67">
              <a:solidFill>
                <a:srgbClr val="28094B"/>
              </a:solidFill>
              <a:latin typeface="Kollektif Bo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Freeform 2"/>
          <p:cNvSpPr/>
          <p:nvPr/>
        </p:nvSpPr>
        <p:spPr>
          <a:xfrm rot="-10800000" flipV="1">
            <a:off x="-7735161" y="-5892051"/>
            <a:ext cx="14581663" cy="18113867"/>
          </a:xfrm>
          <a:custGeom>
            <a:avLst/>
            <a:gdLst/>
            <a:ahLst/>
            <a:cxnLst/>
            <a:rect l="l" t="t" r="r" b="b"/>
            <a:pathLst>
              <a:path w="14581663" h="18113867">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460650" y="3596453"/>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3460650" y="6226864"/>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4943508" y="6527870"/>
            <a:ext cx="4873500" cy="448178"/>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Quicksand Bold"/>
              </a:rPr>
              <a:t>Dificuldade em focar</a:t>
            </a:r>
          </a:p>
        </p:txBody>
      </p:sp>
      <p:sp>
        <p:nvSpPr>
          <p:cNvPr id="6" name="Freeform 6"/>
          <p:cNvSpPr/>
          <p:nvPr/>
        </p:nvSpPr>
        <p:spPr>
          <a:xfrm flipV="1">
            <a:off x="12034575" y="-2471914"/>
            <a:ext cx="14581663" cy="18113867"/>
          </a:xfrm>
          <a:custGeom>
            <a:avLst/>
            <a:gdLst/>
            <a:ahLst/>
            <a:cxnLst/>
            <a:rect l="l" t="t" r="r" b="b"/>
            <a:pathLst>
              <a:path w="14581663" h="18113867">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9565477" y="3596453"/>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9565477" y="6365135"/>
            <a:ext cx="1222090" cy="1222090"/>
          </a:xfrm>
          <a:custGeom>
            <a:avLst/>
            <a:gdLst/>
            <a:ahLst/>
            <a:cxnLst/>
            <a:rect l="l" t="t" r="r" b="b"/>
            <a:pathLst>
              <a:path w="1222090" h="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593628" y="166353"/>
            <a:ext cx="901642" cy="901642"/>
          </a:xfrm>
          <a:custGeom>
            <a:avLst/>
            <a:gdLst/>
            <a:ahLst/>
            <a:cxnLst/>
            <a:rect l="l" t="t" r="r" b="b"/>
            <a:pathLst>
              <a:path w="901642" h="901642">
                <a:moveTo>
                  <a:pt x="0" y="0"/>
                </a:moveTo>
                <a:lnTo>
                  <a:pt x="901642" y="0"/>
                </a:lnTo>
                <a:lnTo>
                  <a:pt x="901642" y="901642"/>
                </a:lnTo>
                <a:lnTo>
                  <a:pt x="0" y="901642"/>
                </a:lnTo>
                <a:lnTo>
                  <a:pt x="0" y="0"/>
                </a:lnTo>
                <a:close/>
              </a:path>
            </a:pathLst>
          </a:custGeom>
          <a:blipFill>
            <a:blip r:embed="rId10"/>
            <a:stretch>
              <a:fillRect/>
            </a:stretch>
          </a:blipFill>
        </p:spPr>
      </p:sp>
      <p:sp>
        <p:nvSpPr>
          <p:cNvPr id="12" name="TextBox 12"/>
          <p:cNvSpPr txBox="1"/>
          <p:nvPr/>
        </p:nvSpPr>
        <p:spPr>
          <a:xfrm>
            <a:off x="4943508" y="4405453"/>
            <a:ext cx="3736180" cy="1378254"/>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Quicksand"/>
              </a:rPr>
              <a:t>Sem um plano, é mais provável que as pessoas se sintam sobrecarregadas, não saibam por onde começar ou se envolvam em tarefas menos importantes.</a:t>
            </a:r>
          </a:p>
        </p:txBody>
      </p:sp>
      <p:sp>
        <p:nvSpPr>
          <p:cNvPr id="13" name="TextBox 13"/>
          <p:cNvSpPr txBox="1"/>
          <p:nvPr/>
        </p:nvSpPr>
        <p:spPr>
          <a:xfrm>
            <a:off x="3479446" y="3878408"/>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01</a:t>
            </a:r>
          </a:p>
        </p:txBody>
      </p:sp>
      <p:sp>
        <p:nvSpPr>
          <p:cNvPr id="14" name="TextBox 14"/>
          <p:cNvSpPr txBox="1"/>
          <p:nvPr/>
        </p:nvSpPr>
        <p:spPr>
          <a:xfrm>
            <a:off x="4943508" y="3897458"/>
            <a:ext cx="3736180" cy="448178"/>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Quicksand Bold"/>
              </a:rPr>
              <a:t>Má gestão tempo</a:t>
            </a:r>
          </a:p>
        </p:txBody>
      </p:sp>
      <p:sp>
        <p:nvSpPr>
          <p:cNvPr id="15" name="TextBox 15"/>
          <p:cNvSpPr txBox="1"/>
          <p:nvPr/>
        </p:nvSpPr>
        <p:spPr>
          <a:xfrm>
            <a:off x="4943508" y="7035864"/>
            <a:ext cx="3736180" cy="1102096"/>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Quicksand"/>
              </a:rPr>
              <a:t>O grande volume de informações disponíveis hoje em dia pode ser esmagador e dificultar a concentração em uma única tarefa.</a:t>
            </a:r>
          </a:p>
        </p:txBody>
      </p:sp>
      <p:sp>
        <p:nvSpPr>
          <p:cNvPr id="16" name="TextBox 16"/>
          <p:cNvSpPr txBox="1"/>
          <p:nvPr/>
        </p:nvSpPr>
        <p:spPr>
          <a:xfrm>
            <a:off x="3479446" y="6508820"/>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03</a:t>
            </a:r>
          </a:p>
        </p:txBody>
      </p:sp>
      <p:sp>
        <p:nvSpPr>
          <p:cNvPr id="17" name="TextBox 17"/>
          <p:cNvSpPr txBox="1"/>
          <p:nvPr/>
        </p:nvSpPr>
        <p:spPr>
          <a:xfrm>
            <a:off x="11043581" y="4405453"/>
            <a:ext cx="4873500" cy="165441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Quicksand"/>
              </a:rPr>
              <a:t>Reconhecer a importância da organização é o primeiro passo para superar a falta de organização. Compreender os benefícios de ser organizado, como maior eficiência, menor estresse e melhor qualidade de trabalho, pode motivá-lo a adotar práticas organizacionais.</a:t>
            </a:r>
          </a:p>
        </p:txBody>
      </p:sp>
      <p:sp>
        <p:nvSpPr>
          <p:cNvPr id="18" name="TextBox 18"/>
          <p:cNvSpPr txBox="1"/>
          <p:nvPr/>
        </p:nvSpPr>
        <p:spPr>
          <a:xfrm>
            <a:off x="9584273" y="3878408"/>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02</a:t>
            </a:r>
          </a:p>
        </p:txBody>
      </p:sp>
      <p:sp>
        <p:nvSpPr>
          <p:cNvPr id="19" name="TextBox 19"/>
          <p:cNvSpPr txBox="1"/>
          <p:nvPr/>
        </p:nvSpPr>
        <p:spPr>
          <a:xfrm>
            <a:off x="11043581" y="3897458"/>
            <a:ext cx="4873500" cy="448178"/>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Quicksand Bold"/>
              </a:rPr>
              <a:t>Falta de organização</a:t>
            </a:r>
          </a:p>
        </p:txBody>
      </p:sp>
      <p:sp>
        <p:nvSpPr>
          <p:cNvPr id="20" name="TextBox 20"/>
          <p:cNvSpPr txBox="1"/>
          <p:nvPr/>
        </p:nvSpPr>
        <p:spPr>
          <a:xfrm>
            <a:off x="11210507" y="7052698"/>
            <a:ext cx="3654943" cy="1654413"/>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Quicksand"/>
              </a:rPr>
              <a:t> As metas devem ser específicas, mensuráveis, alcançáveis, relevantes e com prazo definido. Ter metas claras ajudará você a acompanhar seu avanço e motivá-lo a se esforçar para alcançá-las.</a:t>
            </a:r>
          </a:p>
        </p:txBody>
      </p:sp>
      <p:sp>
        <p:nvSpPr>
          <p:cNvPr id="21" name="TextBox 21"/>
          <p:cNvSpPr txBox="1"/>
          <p:nvPr/>
        </p:nvSpPr>
        <p:spPr>
          <a:xfrm>
            <a:off x="9584273" y="6647091"/>
            <a:ext cx="1203294" cy="581978"/>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Roboto Bold"/>
              </a:rPr>
              <a:t>04</a:t>
            </a:r>
          </a:p>
        </p:txBody>
      </p:sp>
      <p:sp>
        <p:nvSpPr>
          <p:cNvPr id="22" name="TextBox 22"/>
          <p:cNvSpPr txBox="1"/>
          <p:nvPr/>
        </p:nvSpPr>
        <p:spPr>
          <a:xfrm>
            <a:off x="11043581" y="6537395"/>
            <a:ext cx="5469274" cy="349217"/>
          </a:xfrm>
          <a:prstGeom prst="rect">
            <a:avLst/>
          </a:prstGeom>
        </p:spPr>
        <p:txBody>
          <a:bodyPr lIns="0" tIns="0" rIns="0" bIns="0" rtlCol="0" anchor="t">
            <a:spAutoFit/>
          </a:bodyPr>
          <a:lstStyle/>
          <a:p>
            <a:pPr>
              <a:lnSpc>
                <a:spcPts val="2800"/>
              </a:lnSpc>
              <a:spcBef>
                <a:spcPct val="0"/>
              </a:spcBef>
            </a:pPr>
            <a:r>
              <a:rPr lang="en-US" sz="2000">
                <a:solidFill>
                  <a:srgbClr val="FFFFFF"/>
                </a:solidFill>
                <a:latin typeface="Quicksand Bold"/>
              </a:rPr>
              <a:t> Falta de controle do progresso acadêmico</a:t>
            </a:r>
          </a:p>
        </p:txBody>
      </p:sp>
      <p:sp>
        <p:nvSpPr>
          <p:cNvPr id="23" name="TextBox 23"/>
          <p:cNvSpPr txBox="1"/>
          <p:nvPr/>
        </p:nvSpPr>
        <p:spPr>
          <a:xfrm>
            <a:off x="3422550" y="2212383"/>
            <a:ext cx="11442900" cy="1009650"/>
          </a:xfrm>
          <a:prstGeom prst="rect">
            <a:avLst/>
          </a:prstGeom>
        </p:spPr>
        <p:txBody>
          <a:bodyPr lIns="0" tIns="0" rIns="0" bIns="0" rtlCol="0" anchor="t">
            <a:spAutoFit/>
          </a:bodyPr>
          <a:lstStyle/>
          <a:p>
            <a:pPr algn="ctr">
              <a:lnSpc>
                <a:spcPts val="7920"/>
              </a:lnSpc>
            </a:pPr>
            <a:r>
              <a:rPr lang="en-US" sz="6600">
                <a:solidFill>
                  <a:srgbClr val="FFFFFF"/>
                </a:solidFill>
                <a:latin typeface="Quicksand Bold"/>
              </a:rPr>
              <a:t>Problema</a:t>
            </a:r>
          </a:p>
        </p:txBody>
      </p:sp>
      <p:sp>
        <p:nvSpPr>
          <p:cNvPr id="24" name="TextBox 24"/>
          <p:cNvSpPr txBox="1"/>
          <p:nvPr/>
        </p:nvSpPr>
        <p:spPr>
          <a:xfrm>
            <a:off x="1646348" y="770646"/>
            <a:ext cx="2494797" cy="497840"/>
          </a:xfrm>
          <a:prstGeom prst="rect">
            <a:avLst/>
          </a:prstGeom>
        </p:spPr>
        <p:txBody>
          <a:bodyPr lIns="0" tIns="0" rIns="0" bIns="0" rtlCol="0" anchor="t">
            <a:spAutoFit/>
          </a:bodyPr>
          <a:lstStyle/>
          <a:p>
            <a:pPr>
              <a:lnSpc>
                <a:spcPts val="1869"/>
              </a:lnSpc>
            </a:pPr>
            <a:r>
              <a:rPr lang="en-US" sz="1699" spc="67">
                <a:solidFill>
                  <a:srgbClr val="FFFFFF"/>
                </a:solidFill>
                <a:latin typeface="Kollektif Bold"/>
              </a:rPr>
              <a:t>SCHOLAR Planner</a:t>
            </a:r>
          </a:p>
          <a:p>
            <a:pPr>
              <a:lnSpc>
                <a:spcPts val="1869"/>
              </a:lnSpc>
            </a:pPr>
            <a:endParaRPr lang="en-US" sz="1699" spc="67">
              <a:solidFill>
                <a:srgbClr val="FFFFFF"/>
              </a:solidFill>
              <a:latin typeface="Kollektif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grpSp>
        <p:nvGrpSpPr>
          <p:cNvPr id="2" name="Group 2"/>
          <p:cNvGrpSpPr/>
          <p:nvPr/>
        </p:nvGrpSpPr>
        <p:grpSpPr>
          <a:xfrm>
            <a:off x="-961672" y="3235847"/>
            <a:ext cx="20943650" cy="5169447"/>
            <a:chOff x="0" y="0"/>
            <a:chExt cx="5516023" cy="1361500"/>
          </a:xfrm>
        </p:grpSpPr>
        <p:sp>
          <p:nvSpPr>
            <p:cNvPr id="3" name="Freeform 3"/>
            <p:cNvSpPr/>
            <p:nvPr/>
          </p:nvSpPr>
          <p:spPr>
            <a:xfrm>
              <a:off x="0" y="0"/>
              <a:ext cx="5516023" cy="1361500"/>
            </a:xfrm>
            <a:custGeom>
              <a:avLst/>
              <a:gdLst/>
              <a:ahLst/>
              <a:cxnLst/>
              <a:rect l="l" t="t" r="r" b="b"/>
              <a:pathLst>
                <a:path w="5516023" h="1361500">
                  <a:moveTo>
                    <a:pt x="0" y="0"/>
                  </a:moveTo>
                  <a:lnTo>
                    <a:pt x="5516023" y="0"/>
                  </a:lnTo>
                  <a:lnTo>
                    <a:pt x="5516023" y="1361500"/>
                  </a:lnTo>
                  <a:lnTo>
                    <a:pt x="0" y="1361500"/>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9319925" y="1600080"/>
            <a:ext cx="7658220" cy="7658220"/>
          </a:xfrm>
          <a:custGeom>
            <a:avLst/>
            <a:gdLst/>
            <a:ahLst/>
            <a:cxnLst/>
            <a:rect l="l" t="t" r="r" b="b"/>
            <a:pathLst>
              <a:path w="7658220" h="7658220">
                <a:moveTo>
                  <a:pt x="0" y="0"/>
                </a:moveTo>
                <a:lnTo>
                  <a:pt x="7658219" y="0"/>
                </a:lnTo>
                <a:lnTo>
                  <a:pt x="7658219" y="7658220"/>
                </a:lnTo>
                <a:lnTo>
                  <a:pt x="0" y="765822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914060" y="3969721"/>
            <a:ext cx="6148437" cy="981042"/>
          </a:xfrm>
          <a:prstGeom prst="rect">
            <a:avLst/>
          </a:prstGeom>
        </p:spPr>
        <p:txBody>
          <a:bodyPr lIns="0" tIns="0" rIns="0" bIns="0" rtlCol="0" anchor="t">
            <a:spAutoFit/>
          </a:bodyPr>
          <a:lstStyle/>
          <a:p>
            <a:pPr marL="0" lvl="0" indent="0">
              <a:lnSpc>
                <a:spcPts val="7679"/>
              </a:lnSpc>
              <a:spcBef>
                <a:spcPct val="0"/>
              </a:spcBef>
            </a:pPr>
            <a:r>
              <a:rPr lang="en-US" sz="6399">
                <a:solidFill>
                  <a:srgbClr val="28094B"/>
                </a:solidFill>
                <a:latin typeface="Quicksand Bold"/>
              </a:rPr>
              <a:t>Objetivos</a:t>
            </a:r>
          </a:p>
        </p:txBody>
      </p:sp>
      <p:sp>
        <p:nvSpPr>
          <p:cNvPr id="7" name="TextBox 7"/>
          <p:cNvSpPr txBox="1"/>
          <p:nvPr/>
        </p:nvSpPr>
        <p:spPr>
          <a:xfrm>
            <a:off x="1914060" y="4903138"/>
            <a:ext cx="5927845" cy="3336965"/>
          </a:xfrm>
          <a:prstGeom prst="rect">
            <a:avLst/>
          </a:prstGeom>
        </p:spPr>
        <p:txBody>
          <a:bodyPr lIns="0" tIns="0" rIns="0" bIns="0" rtlCol="0" anchor="t">
            <a:spAutoFit/>
          </a:bodyPr>
          <a:lstStyle/>
          <a:p>
            <a:pPr marL="0" lvl="0" indent="0" algn="just">
              <a:lnSpc>
                <a:spcPts val="2940"/>
              </a:lnSpc>
              <a:spcBef>
                <a:spcPct val="0"/>
              </a:spcBef>
            </a:pPr>
            <a:r>
              <a:rPr lang="en-US" sz="2100" dirty="0" err="1" smtClean="0">
                <a:solidFill>
                  <a:srgbClr val="28094B"/>
                </a:solidFill>
                <a:latin typeface="Quicksand"/>
              </a:rPr>
              <a:t>Desenvolver</a:t>
            </a:r>
            <a:r>
              <a:rPr lang="en-US" sz="2100" dirty="0" smtClean="0">
                <a:solidFill>
                  <a:srgbClr val="28094B"/>
                </a:solidFill>
                <a:latin typeface="Quicksand"/>
              </a:rPr>
              <a:t> </a:t>
            </a:r>
            <a:r>
              <a:rPr lang="en-US" sz="2100" dirty="0" err="1">
                <a:solidFill>
                  <a:srgbClr val="28094B"/>
                </a:solidFill>
                <a:latin typeface="Quicksand"/>
              </a:rPr>
              <a:t>uma</a:t>
            </a:r>
            <a:r>
              <a:rPr lang="en-US" sz="2100" dirty="0">
                <a:solidFill>
                  <a:srgbClr val="28094B"/>
                </a:solidFill>
                <a:latin typeface="Quicksand"/>
              </a:rPr>
              <a:t> </a:t>
            </a:r>
            <a:r>
              <a:rPr lang="en-US" sz="2100" dirty="0" err="1">
                <a:solidFill>
                  <a:srgbClr val="28094B"/>
                </a:solidFill>
                <a:latin typeface="Quicksand"/>
              </a:rPr>
              <a:t>aplicação</a:t>
            </a:r>
            <a:r>
              <a:rPr lang="en-US" sz="2100" dirty="0">
                <a:solidFill>
                  <a:srgbClr val="28094B"/>
                </a:solidFill>
                <a:latin typeface="Quicksand"/>
              </a:rPr>
              <a:t> que </a:t>
            </a:r>
            <a:r>
              <a:rPr lang="en-US" sz="2100" dirty="0" err="1">
                <a:solidFill>
                  <a:srgbClr val="28094B"/>
                </a:solidFill>
                <a:latin typeface="Quicksand"/>
              </a:rPr>
              <a:t>ofereça</a:t>
            </a:r>
            <a:r>
              <a:rPr lang="en-US" sz="2100" dirty="0">
                <a:solidFill>
                  <a:srgbClr val="28094B"/>
                </a:solidFill>
                <a:latin typeface="Quicksand"/>
              </a:rPr>
              <a:t> a </a:t>
            </a:r>
            <a:r>
              <a:rPr lang="en-US" sz="2100" dirty="0" err="1">
                <a:solidFill>
                  <a:srgbClr val="28094B"/>
                </a:solidFill>
                <a:latin typeface="Quicksand"/>
              </a:rPr>
              <a:t>estudantes</a:t>
            </a:r>
            <a:r>
              <a:rPr lang="en-US" sz="2100" dirty="0">
                <a:solidFill>
                  <a:srgbClr val="28094B"/>
                </a:solidFill>
                <a:latin typeface="Quicksand"/>
              </a:rPr>
              <a:t> </a:t>
            </a:r>
            <a:r>
              <a:rPr lang="en-US" sz="2100" dirty="0" err="1" smtClean="0">
                <a:solidFill>
                  <a:srgbClr val="28094B"/>
                </a:solidFill>
                <a:latin typeface="Quicksand"/>
              </a:rPr>
              <a:t>uma</a:t>
            </a:r>
            <a:r>
              <a:rPr lang="en-US" sz="2100" dirty="0" smtClean="0">
                <a:solidFill>
                  <a:srgbClr val="28094B"/>
                </a:solidFill>
                <a:latin typeface="Quicksand"/>
              </a:rPr>
              <a:t> </a:t>
            </a:r>
            <a:r>
              <a:rPr lang="en-US" sz="2100" dirty="0" err="1">
                <a:solidFill>
                  <a:srgbClr val="28094B"/>
                </a:solidFill>
                <a:latin typeface="Quicksand"/>
              </a:rPr>
              <a:t>facilidade</a:t>
            </a:r>
            <a:r>
              <a:rPr lang="en-US" sz="2100" dirty="0">
                <a:solidFill>
                  <a:srgbClr val="28094B"/>
                </a:solidFill>
                <a:latin typeface="Quicksand"/>
              </a:rPr>
              <a:t> </a:t>
            </a:r>
            <a:r>
              <a:rPr lang="en-US" sz="2100" dirty="0" err="1">
                <a:solidFill>
                  <a:srgbClr val="28094B"/>
                </a:solidFill>
                <a:latin typeface="Quicksand"/>
              </a:rPr>
              <a:t>na</a:t>
            </a:r>
            <a:r>
              <a:rPr lang="en-US" sz="2100" dirty="0">
                <a:solidFill>
                  <a:srgbClr val="28094B"/>
                </a:solidFill>
                <a:latin typeface="Quicksand"/>
              </a:rPr>
              <a:t> </a:t>
            </a:r>
            <a:r>
              <a:rPr lang="en-US" sz="2100" dirty="0" err="1">
                <a:solidFill>
                  <a:srgbClr val="28094B"/>
                </a:solidFill>
                <a:latin typeface="Quicksand"/>
              </a:rPr>
              <a:t>organização</a:t>
            </a:r>
            <a:r>
              <a:rPr lang="en-US" sz="2100" dirty="0">
                <a:solidFill>
                  <a:srgbClr val="28094B"/>
                </a:solidFill>
                <a:latin typeface="Quicksand"/>
              </a:rPr>
              <a:t> e </a:t>
            </a:r>
            <a:r>
              <a:rPr lang="en-US" sz="2100" dirty="0" err="1">
                <a:solidFill>
                  <a:srgbClr val="28094B"/>
                </a:solidFill>
                <a:latin typeface="Quicksand"/>
              </a:rPr>
              <a:t>gestão</a:t>
            </a:r>
            <a:r>
              <a:rPr lang="en-US" sz="2100" dirty="0">
                <a:solidFill>
                  <a:srgbClr val="28094B"/>
                </a:solidFill>
                <a:latin typeface="Quicksand"/>
              </a:rPr>
              <a:t> de </a:t>
            </a:r>
            <a:r>
              <a:rPr lang="en-US" sz="2100" dirty="0" err="1">
                <a:solidFill>
                  <a:srgbClr val="28094B"/>
                </a:solidFill>
                <a:latin typeface="Quicksand"/>
              </a:rPr>
              <a:t>suas</a:t>
            </a:r>
            <a:r>
              <a:rPr lang="en-US" sz="2100" dirty="0">
                <a:solidFill>
                  <a:srgbClr val="28094B"/>
                </a:solidFill>
                <a:latin typeface="Quicksand"/>
              </a:rPr>
              <a:t> </a:t>
            </a:r>
            <a:r>
              <a:rPr lang="en-US" sz="2100" dirty="0" err="1">
                <a:solidFill>
                  <a:srgbClr val="28094B"/>
                </a:solidFill>
                <a:latin typeface="Quicksand"/>
              </a:rPr>
              <a:t>tarefas</a:t>
            </a:r>
            <a:r>
              <a:rPr lang="en-US" sz="2100" dirty="0">
                <a:solidFill>
                  <a:srgbClr val="28094B"/>
                </a:solidFill>
                <a:latin typeface="Quicksand"/>
              </a:rPr>
              <a:t>.</a:t>
            </a:r>
          </a:p>
          <a:p>
            <a:pPr marL="453390" lvl="1" indent="-226695" algn="just">
              <a:lnSpc>
                <a:spcPts val="2940"/>
              </a:lnSpc>
              <a:spcBef>
                <a:spcPct val="0"/>
              </a:spcBef>
              <a:buFont typeface="Arial"/>
              <a:buChar char="•"/>
            </a:pPr>
            <a:r>
              <a:rPr lang="en-US" sz="2100" u="none" dirty="0" err="1">
                <a:solidFill>
                  <a:srgbClr val="28094B"/>
                </a:solidFill>
                <a:latin typeface="Quicksand"/>
              </a:rPr>
              <a:t>Organizador</a:t>
            </a:r>
            <a:r>
              <a:rPr lang="en-US" sz="2100" u="none" dirty="0">
                <a:solidFill>
                  <a:srgbClr val="28094B"/>
                </a:solidFill>
                <a:latin typeface="Quicksand"/>
              </a:rPr>
              <a:t> de </a:t>
            </a:r>
            <a:r>
              <a:rPr lang="en-US" sz="2100" u="none" dirty="0" err="1">
                <a:solidFill>
                  <a:srgbClr val="28094B"/>
                </a:solidFill>
                <a:latin typeface="Quicksand"/>
              </a:rPr>
              <a:t>atividades</a:t>
            </a:r>
            <a:r>
              <a:rPr lang="en-US" sz="2100" u="none" dirty="0">
                <a:solidFill>
                  <a:srgbClr val="28094B"/>
                </a:solidFill>
                <a:latin typeface="Quicksand"/>
              </a:rPr>
              <a:t> </a:t>
            </a:r>
            <a:r>
              <a:rPr lang="en-US" sz="2100" u="none" dirty="0" err="1">
                <a:solidFill>
                  <a:srgbClr val="28094B"/>
                </a:solidFill>
                <a:latin typeface="Quicksand"/>
              </a:rPr>
              <a:t>pendentes</a:t>
            </a:r>
            <a:r>
              <a:rPr lang="en-US" sz="2100" u="none" dirty="0">
                <a:solidFill>
                  <a:srgbClr val="28094B"/>
                </a:solidFill>
                <a:latin typeface="Quicksand"/>
              </a:rPr>
              <a:t>, </a:t>
            </a:r>
            <a:r>
              <a:rPr lang="en-US" sz="2100" u="none" dirty="0" err="1">
                <a:solidFill>
                  <a:srgbClr val="28094B"/>
                </a:solidFill>
                <a:latin typeface="Quicksand"/>
              </a:rPr>
              <a:t>em</a:t>
            </a:r>
            <a:r>
              <a:rPr lang="en-US" sz="2100" u="none" dirty="0">
                <a:solidFill>
                  <a:srgbClr val="28094B"/>
                </a:solidFill>
                <a:latin typeface="Quicksand"/>
              </a:rPr>
              <a:t> </a:t>
            </a:r>
            <a:r>
              <a:rPr lang="en-US" sz="2100" u="none" dirty="0" err="1">
                <a:solidFill>
                  <a:srgbClr val="28094B"/>
                </a:solidFill>
                <a:latin typeface="Quicksand"/>
              </a:rPr>
              <a:t>progresso</a:t>
            </a:r>
            <a:r>
              <a:rPr lang="en-US" sz="2100" u="none" dirty="0">
                <a:solidFill>
                  <a:srgbClr val="28094B"/>
                </a:solidFill>
                <a:latin typeface="Quicksand"/>
              </a:rPr>
              <a:t> e </a:t>
            </a:r>
            <a:r>
              <a:rPr lang="en-US" sz="2100" u="none" dirty="0" err="1">
                <a:solidFill>
                  <a:srgbClr val="28094B"/>
                </a:solidFill>
                <a:latin typeface="Quicksand"/>
              </a:rPr>
              <a:t>concluídas</a:t>
            </a:r>
            <a:r>
              <a:rPr lang="en-US" sz="2100" u="none" dirty="0">
                <a:solidFill>
                  <a:srgbClr val="28094B"/>
                </a:solidFill>
                <a:latin typeface="Quicksand"/>
              </a:rPr>
              <a:t>.</a:t>
            </a:r>
          </a:p>
          <a:p>
            <a:pPr marL="453390" lvl="1" indent="-226695" algn="just">
              <a:lnSpc>
                <a:spcPts val="2940"/>
              </a:lnSpc>
              <a:spcBef>
                <a:spcPct val="0"/>
              </a:spcBef>
              <a:buFont typeface="Arial"/>
              <a:buChar char="•"/>
            </a:pPr>
            <a:r>
              <a:rPr lang="en-US" sz="2100" u="none" dirty="0" err="1">
                <a:solidFill>
                  <a:srgbClr val="28094B"/>
                </a:solidFill>
                <a:latin typeface="Quicksand"/>
              </a:rPr>
              <a:t>Crônometro</a:t>
            </a:r>
            <a:r>
              <a:rPr lang="en-US" sz="2100" u="none" dirty="0">
                <a:solidFill>
                  <a:srgbClr val="28094B"/>
                </a:solidFill>
                <a:latin typeface="Quicksand"/>
              </a:rPr>
              <a:t> de “Focus Time” para </a:t>
            </a:r>
            <a:r>
              <a:rPr lang="en-US" sz="2100" u="none" dirty="0" err="1">
                <a:solidFill>
                  <a:srgbClr val="28094B"/>
                </a:solidFill>
                <a:latin typeface="Quicksand"/>
              </a:rPr>
              <a:t>incentivar</a:t>
            </a:r>
            <a:r>
              <a:rPr lang="en-US" sz="2100" u="none" dirty="0">
                <a:solidFill>
                  <a:srgbClr val="28094B"/>
                </a:solidFill>
                <a:latin typeface="Quicksand"/>
              </a:rPr>
              <a:t> </a:t>
            </a:r>
            <a:r>
              <a:rPr lang="en-US" sz="2100" u="none" dirty="0" err="1">
                <a:solidFill>
                  <a:srgbClr val="28094B"/>
                </a:solidFill>
                <a:latin typeface="Quicksand"/>
              </a:rPr>
              <a:t>momentos</a:t>
            </a:r>
            <a:r>
              <a:rPr lang="en-US" sz="2100" u="none" dirty="0">
                <a:solidFill>
                  <a:srgbClr val="28094B"/>
                </a:solidFill>
                <a:latin typeface="Quicksand"/>
              </a:rPr>
              <a:t> </a:t>
            </a:r>
            <a:r>
              <a:rPr lang="en-US" sz="2100" u="none" dirty="0" err="1">
                <a:solidFill>
                  <a:srgbClr val="28094B"/>
                </a:solidFill>
                <a:latin typeface="Quicksand"/>
              </a:rPr>
              <a:t>específicos</a:t>
            </a:r>
            <a:r>
              <a:rPr lang="en-US" sz="2100" u="none" dirty="0">
                <a:solidFill>
                  <a:srgbClr val="28094B"/>
                </a:solidFill>
                <a:latin typeface="Quicksand"/>
              </a:rPr>
              <a:t> de </a:t>
            </a:r>
            <a:r>
              <a:rPr lang="en-US" sz="2100" u="none" dirty="0" err="1">
                <a:solidFill>
                  <a:srgbClr val="28094B"/>
                </a:solidFill>
                <a:latin typeface="Quicksand"/>
              </a:rPr>
              <a:t>maior</a:t>
            </a:r>
            <a:r>
              <a:rPr lang="en-US" sz="2100" u="none" dirty="0">
                <a:solidFill>
                  <a:srgbClr val="28094B"/>
                </a:solidFill>
                <a:latin typeface="Quicksand"/>
              </a:rPr>
              <a:t> </a:t>
            </a:r>
            <a:r>
              <a:rPr lang="en-US" sz="2100" u="none" dirty="0" err="1">
                <a:solidFill>
                  <a:srgbClr val="28094B"/>
                </a:solidFill>
                <a:latin typeface="Quicksand"/>
              </a:rPr>
              <a:t>concentração</a:t>
            </a:r>
            <a:r>
              <a:rPr lang="en-US" sz="2100" u="none" dirty="0">
                <a:solidFill>
                  <a:srgbClr val="28094B"/>
                </a:solidFill>
                <a:latin typeface="Quicksand"/>
              </a:rPr>
              <a:t>.</a:t>
            </a:r>
          </a:p>
          <a:p>
            <a:pPr marL="0" lvl="0" indent="0" algn="just">
              <a:lnSpc>
                <a:spcPts val="2940"/>
              </a:lnSpc>
              <a:spcBef>
                <a:spcPct val="0"/>
              </a:spcBef>
            </a:pPr>
            <a:endParaRPr lang="en-US" sz="2100" u="none" dirty="0">
              <a:solidFill>
                <a:srgbClr val="28094B"/>
              </a:solidFill>
              <a:latin typeface="Quicksand"/>
            </a:endParaRPr>
          </a:p>
        </p:txBody>
      </p:sp>
      <p:sp>
        <p:nvSpPr>
          <p:cNvPr id="8" name="Freeform 8"/>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059746" y="760598"/>
            <a:ext cx="300896" cy="300896"/>
          </a:xfrm>
          <a:custGeom>
            <a:avLst/>
            <a:gdLst/>
            <a:ahLst/>
            <a:cxnLst/>
            <a:rect l="l" t="t" r="r" b="b"/>
            <a:pathLst>
              <a:path w="300896" h="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1535766" y="785950"/>
            <a:ext cx="3032398" cy="269240"/>
          </a:xfrm>
          <a:prstGeom prst="rect">
            <a:avLst/>
          </a:prstGeom>
        </p:spPr>
        <p:txBody>
          <a:bodyPr lIns="0" tIns="0" rIns="0" bIns="0" rtlCol="0" anchor="t">
            <a:spAutoFit/>
          </a:bodyPr>
          <a:lstStyle/>
          <a:p>
            <a:pPr>
              <a:lnSpc>
                <a:spcPts val="1869"/>
              </a:lnSpc>
            </a:pPr>
            <a:r>
              <a:rPr lang="en-US" sz="1699" spc="67">
                <a:solidFill>
                  <a:srgbClr val="FFFFFF"/>
                </a:solidFill>
                <a:latin typeface="Kollektif Bold"/>
              </a:rPr>
              <a:t>LARANA COMPANY</a:t>
            </a:r>
          </a:p>
        </p:txBody>
      </p:sp>
      <p:sp>
        <p:nvSpPr>
          <p:cNvPr id="11" name="Freeform 11"/>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2" name="Group 12"/>
          <p:cNvGrpSpPr>
            <a:grpSpLocks noChangeAspect="1"/>
          </p:cNvGrpSpPr>
          <p:nvPr/>
        </p:nvGrpSpPr>
        <p:grpSpPr>
          <a:xfrm>
            <a:off x="10086939" y="2344057"/>
            <a:ext cx="6170292" cy="6170267"/>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24999" r="-24999"/>
              </a:stretch>
            </a:blipFill>
          </p:spPr>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4613">
            <a:off x="-3923104" y="3843214"/>
            <a:ext cx="9735137" cy="8435994"/>
          </a:xfrm>
          <a:custGeom>
            <a:avLst/>
            <a:gdLst/>
            <a:ahLst/>
            <a:cxnLst/>
            <a:rect l="l" t="t" r="r" b="b"/>
            <a:pathLst>
              <a:path w="9735137" h="8435994">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0602187" y="1692349"/>
            <a:ext cx="6383012" cy="7565951"/>
          </a:xfrm>
          <a:custGeom>
            <a:avLst/>
            <a:gdLst/>
            <a:ahLst/>
            <a:cxnLst/>
            <a:rect l="l" t="t" r="r" b="b"/>
            <a:pathLst>
              <a:path w="6383012" h="7565951">
                <a:moveTo>
                  <a:pt x="0" y="0"/>
                </a:moveTo>
                <a:lnTo>
                  <a:pt x="6383011" y="0"/>
                </a:lnTo>
                <a:lnTo>
                  <a:pt x="6383011" y="7565951"/>
                </a:lnTo>
                <a:lnTo>
                  <a:pt x="0" y="7565951"/>
                </a:lnTo>
                <a:lnTo>
                  <a:pt x="0" y="0"/>
                </a:lnTo>
                <a:close/>
              </a:path>
            </a:pathLst>
          </a:custGeom>
          <a:blipFill>
            <a:blip r:embed="rId8"/>
            <a:stretch>
              <a:fillRect l="-73556" t="-5679" r="-33825" b="-10958"/>
            </a:stretch>
          </a:blipFill>
        </p:spPr>
      </p:sp>
      <p:sp>
        <p:nvSpPr>
          <p:cNvPr id="6" name="Freeform 6"/>
          <p:cNvSpPr/>
          <p:nvPr/>
        </p:nvSpPr>
        <p:spPr>
          <a:xfrm rot="-5400000">
            <a:off x="3580037" y="11563035"/>
            <a:ext cx="14044299" cy="331956"/>
          </a:xfrm>
          <a:custGeom>
            <a:avLst/>
            <a:gdLst/>
            <a:ahLst/>
            <a:cxnLst/>
            <a:rect l="l" t="t" r="r" b="b"/>
            <a:pathLst>
              <a:path w="14044299" h="331956">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rot="-10800000">
            <a:off x="13079793" y="1524656"/>
            <a:ext cx="14189483" cy="335388"/>
          </a:xfrm>
          <a:custGeom>
            <a:avLst/>
            <a:gdLst/>
            <a:ahLst/>
            <a:cxnLst/>
            <a:rect l="l" t="t" r="r" b="b"/>
            <a:pathLst>
              <a:path w="14189483" h="335388">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8" name="Group 8"/>
          <p:cNvGrpSpPr/>
          <p:nvPr/>
        </p:nvGrpSpPr>
        <p:grpSpPr>
          <a:xfrm>
            <a:off x="1715389" y="3798714"/>
            <a:ext cx="7428611" cy="4768549"/>
            <a:chOff x="0" y="0"/>
            <a:chExt cx="1956507" cy="1255914"/>
          </a:xfrm>
        </p:grpSpPr>
        <p:sp>
          <p:nvSpPr>
            <p:cNvPr id="9" name="Freeform 9"/>
            <p:cNvSpPr/>
            <p:nvPr/>
          </p:nvSpPr>
          <p:spPr>
            <a:xfrm>
              <a:off x="0" y="0"/>
              <a:ext cx="1956507" cy="1255914"/>
            </a:xfrm>
            <a:custGeom>
              <a:avLst/>
              <a:gdLst/>
              <a:ahLst/>
              <a:cxnLst/>
              <a:rect l="l" t="t" r="r" b="b"/>
              <a:pathLst>
                <a:path w="1956507" h="1255914">
                  <a:moveTo>
                    <a:pt x="0" y="0"/>
                  </a:moveTo>
                  <a:lnTo>
                    <a:pt x="1956507" y="0"/>
                  </a:lnTo>
                  <a:lnTo>
                    <a:pt x="1956507" y="1255914"/>
                  </a:lnTo>
                  <a:lnTo>
                    <a:pt x="0" y="1255914"/>
                  </a:lnTo>
                  <a:close/>
                </a:path>
              </a:pathLst>
            </a:custGeom>
            <a:solidFill>
              <a:srgbClr val="28094B"/>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1869"/>
                </a:lnSpc>
              </a:pPr>
              <a:endParaRPr/>
            </a:p>
          </p:txBody>
        </p:sp>
      </p:grpSp>
      <p:sp>
        <p:nvSpPr>
          <p:cNvPr id="11" name="TextBox 11"/>
          <p:cNvSpPr txBox="1"/>
          <p:nvPr/>
        </p:nvSpPr>
        <p:spPr>
          <a:xfrm>
            <a:off x="2337634" y="4230766"/>
            <a:ext cx="6140253" cy="1045083"/>
          </a:xfrm>
          <a:prstGeom prst="rect">
            <a:avLst/>
          </a:prstGeom>
        </p:spPr>
        <p:txBody>
          <a:bodyPr lIns="0" tIns="0" rIns="0" bIns="0" rtlCol="0" anchor="t">
            <a:spAutoFit/>
          </a:bodyPr>
          <a:lstStyle/>
          <a:p>
            <a:pPr>
              <a:lnSpc>
                <a:spcPts val="8316"/>
              </a:lnSpc>
            </a:pPr>
            <a:r>
              <a:rPr lang="en-US" sz="6600">
                <a:solidFill>
                  <a:srgbClr val="FFFFFF"/>
                </a:solidFill>
                <a:latin typeface="Quicksand Bold"/>
              </a:rPr>
              <a:t>Público alvo:</a:t>
            </a:r>
          </a:p>
        </p:txBody>
      </p:sp>
      <p:sp>
        <p:nvSpPr>
          <p:cNvPr id="12" name="TextBox 12"/>
          <p:cNvSpPr txBox="1"/>
          <p:nvPr/>
        </p:nvSpPr>
        <p:spPr>
          <a:xfrm>
            <a:off x="2195883" y="6119115"/>
            <a:ext cx="6140253" cy="1135142"/>
          </a:xfrm>
          <a:prstGeom prst="rect">
            <a:avLst/>
          </a:prstGeom>
        </p:spPr>
        <p:txBody>
          <a:bodyPr lIns="0" tIns="0" rIns="0" bIns="0" rtlCol="0" anchor="t">
            <a:spAutoFit/>
          </a:bodyPr>
          <a:lstStyle/>
          <a:p>
            <a:pPr algn="just">
              <a:lnSpc>
                <a:spcPts val="3058"/>
              </a:lnSpc>
            </a:pPr>
            <a:r>
              <a:rPr lang="en-US" sz="2184">
                <a:solidFill>
                  <a:srgbClr val="FFFFFF"/>
                </a:solidFill>
                <a:latin typeface="Quicksand"/>
              </a:rPr>
              <a:t>Alunos de ensino superior a distância que precisam organizar seus horários de estudo e não tem familiaridade com o meio digital.</a:t>
            </a:r>
          </a:p>
        </p:txBody>
      </p:sp>
      <p:sp>
        <p:nvSpPr>
          <p:cNvPr id="13" name="Freeform 13"/>
          <p:cNvSpPr/>
          <p:nvPr/>
        </p:nvSpPr>
        <p:spPr>
          <a:xfrm>
            <a:off x="577879" y="309777"/>
            <a:ext cx="901642" cy="901642"/>
          </a:xfrm>
          <a:custGeom>
            <a:avLst/>
            <a:gdLst/>
            <a:ahLst/>
            <a:cxnLst/>
            <a:rect l="l" t="t" r="r" b="b"/>
            <a:pathLst>
              <a:path w="901642" h="901642">
                <a:moveTo>
                  <a:pt x="0" y="0"/>
                </a:moveTo>
                <a:lnTo>
                  <a:pt x="901642" y="0"/>
                </a:lnTo>
                <a:lnTo>
                  <a:pt x="901642" y="901642"/>
                </a:lnTo>
                <a:lnTo>
                  <a:pt x="0" y="901642"/>
                </a:lnTo>
                <a:lnTo>
                  <a:pt x="0" y="0"/>
                </a:lnTo>
                <a:close/>
              </a:path>
            </a:pathLst>
          </a:custGeom>
          <a:blipFill>
            <a:blip r:embed="rId9"/>
            <a:stretch>
              <a:fillRect/>
            </a:stretch>
          </a:blipFill>
        </p:spPr>
      </p:sp>
      <p:sp>
        <p:nvSpPr>
          <p:cNvPr id="14" name="TextBox 14"/>
          <p:cNvSpPr txBox="1"/>
          <p:nvPr/>
        </p:nvSpPr>
        <p:spPr>
          <a:xfrm>
            <a:off x="1646348" y="770646"/>
            <a:ext cx="2494797" cy="497840"/>
          </a:xfrm>
          <a:prstGeom prst="rect">
            <a:avLst/>
          </a:prstGeom>
        </p:spPr>
        <p:txBody>
          <a:bodyPr lIns="0" tIns="0" rIns="0" bIns="0" rtlCol="0" anchor="t">
            <a:spAutoFit/>
          </a:bodyPr>
          <a:lstStyle/>
          <a:p>
            <a:pPr>
              <a:lnSpc>
                <a:spcPts val="1869"/>
              </a:lnSpc>
            </a:pPr>
            <a:r>
              <a:rPr lang="en-US" sz="1699" spc="67">
                <a:solidFill>
                  <a:schemeClr val="tx2"/>
                </a:solidFill>
                <a:latin typeface="Kollektif Bold"/>
              </a:rPr>
              <a:t>SCHOLAR Planner</a:t>
            </a:r>
          </a:p>
          <a:p>
            <a:pPr>
              <a:lnSpc>
                <a:spcPts val="1869"/>
              </a:lnSpc>
            </a:pPr>
            <a:endParaRPr lang="en-US" sz="1699" spc="67">
              <a:solidFill>
                <a:schemeClr val="tx2"/>
              </a:solidFill>
              <a:latin typeface="Kollektif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sp>
        <p:nvSpPr>
          <p:cNvPr id="2" name="TextBox 2"/>
          <p:cNvSpPr txBox="1"/>
          <p:nvPr/>
        </p:nvSpPr>
        <p:spPr>
          <a:xfrm>
            <a:off x="1028700" y="2042124"/>
            <a:ext cx="16230600" cy="1009650"/>
          </a:xfrm>
          <a:prstGeom prst="rect">
            <a:avLst/>
          </a:prstGeom>
        </p:spPr>
        <p:txBody>
          <a:bodyPr lIns="0" tIns="0" rIns="0" bIns="0" rtlCol="0" anchor="t">
            <a:spAutoFit/>
          </a:bodyPr>
          <a:lstStyle/>
          <a:p>
            <a:pPr marL="0" lvl="0" indent="0" algn="ctr">
              <a:lnSpc>
                <a:spcPts val="7920"/>
              </a:lnSpc>
              <a:spcBef>
                <a:spcPct val="0"/>
              </a:spcBef>
            </a:pPr>
            <a:r>
              <a:rPr lang="en-US" sz="6600">
                <a:solidFill>
                  <a:srgbClr val="FFFFFF"/>
                </a:solidFill>
                <a:latin typeface="Roboto Bold"/>
              </a:rPr>
              <a:t>Requisitos</a:t>
            </a:r>
          </a:p>
        </p:txBody>
      </p:sp>
      <p:sp>
        <p:nvSpPr>
          <p:cNvPr id="3" name="Freeform 3"/>
          <p:cNvSpPr/>
          <p:nvPr/>
        </p:nvSpPr>
        <p:spPr>
          <a:xfrm>
            <a:off x="-592217" y="8293384"/>
            <a:ext cx="19837040" cy="9461966"/>
          </a:xfrm>
          <a:custGeom>
            <a:avLst/>
            <a:gdLst/>
            <a:ahLst/>
            <a:cxnLst/>
            <a:rect l="l" t="t" r="r" b="b"/>
            <a:pathLst>
              <a:path w="19837040" h="9461966">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xmlns="" r:embed="rId3"/>
                </a:ext>
              </a:extLst>
            </a:blip>
            <a:stretch>
              <a:fillRect l="-27503" r="-24139"/>
            </a:stretch>
          </a:blipFill>
        </p:spPr>
      </p:sp>
      <p:sp>
        <p:nvSpPr>
          <p:cNvPr id="4" name="TextBox 4"/>
          <p:cNvSpPr txBox="1"/>
          <p:nvPr/>
        </p:nvSpPr>
        <p:spPr>
          <a:xfrm>
            <a:off x="1557470" y="3518725"/>
            <a:ext cx="4460858" cy="529590"/>
          </a:xfrm>
          <a:prstGeom prst="rect">
            <a:avLst/>
          </a:prstGeom>
        </p:spPr>
        <p:txBody>
          <a:bodyPr lIns="0" tIns="0" rIns="0" bIns="0" rtlCol="0" anchor="t">
            <a:spAutoFit/>
          </a:bodyPr>
          <a:lstStyle/>
          <a:p>
            <a:pPr marL="0" lvl="0" indent="0" algn="ctr">
              <a:lnSpc>
                <a:spcPts val="4290"/>
              </a:lnSpc>
              <a:spcBef>
                <a:spcPct val="0"/>
              </a:spcBef>
            </a:pPr>
            <a:r>
              <a:rPr lang="en-US" sz="3300">
                <a:solidFill>
                  <a:srgbClr val="18072B"/>
                </a:solidFill>
                <a:latin typeface="Aileron Regular Bold"/>
              </a:rPr>
              <a:t>Objective 1</a:t>
            </a:r>
          </a:p>
        </p:txBody>
      </p:sp>
      <p:sp>
        <p:nvSpPr>
          <p:cNvPr id="5" name="TextBox 5"/>
          <p:cNvSpPr txBox="1"/>
          <p:nvPr/>
        </p:nvSpPr>
        <p:spPr>
          <a:xfrm>
            <a:off x="1919396" y="4748814"/>
            <a:ext cx="3726319" cy="3544570"/>
          </a:xfrm>
          <a:prstGeom prst="rect">
            <a:avLst/>
          </a:prstGeom>
        </p:spPr>
        <p:txBody>
          <a:bodyPr lIns="0" tIns="0" rIns="0" bIns="0" rtlCol="0" anchor="t">
            <a:spAutoFit/>
          </a:bodyPr>
          <a:lstStyle/>
          <a:p>
            <a:pPr algn="just">
              <a:lnSpc>
                <a:spcPts val="3079"/>
              </a:lnSpc>
            </a:pPr>
            <a:r>
              <a:rPr lang="en-US" sz="2199">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a:t>
            </a:r>
          </a:p>
        </p:txBody>
      </p:sp>
      <p:sp>
        <p:nvSpPr>
          <p:cNvPr id="6" name="Freeform 6"/>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grpSp>
        <p:nvGrpSpPr>
          <p:cNvPr id="10" name="Group 10"/>
          <p:cNvGrpSpPr/>
          <p:nvPr/>
        </p:nvGrpSpPr>
        <p:grpSpPr>
          <a:xfrm>
            <a:off x="10761074" y="3718763"/>
            <a:ext cx="4784495" cy="2993896"/>
            <a:chOff x="0" y="-93904"/>
            <a:chExt cx="1390252" cy="869950"/>
          </a:xfrm>
        </p:grpSpPr>
        <p:sp>
          <p:nvSpPr>
            <p:cNvPr id="11" name="Freeform 11"/>
            <p:cNvSpPr/>
            <p:nvPr/>
          </p:nvSpPr>
          <p:spPr>
            <a:xfrm>
              <a:off x="0" y="0"/>
              <a:ext cx="1390252" cy="640177"/>
            </a:xfrm>
            <a:custGeom>
              <a:avLst/>
              <a:gdLst/>
              <a:ahLst/>
              <a:cxnLst/>
              <a:rect l="l" t="t" r="r" b="b"/>
              <a:pathLst>
                <a:path w="1390252" h="640177">
                  <a:moveTo>
                    <a:pt x="82524" y="0"/>
                  </a:moveTo>
                  <a:lnTo>
                    <a:pt x="1307728" y="0"/>
                  </a:lnTo>
                  <a:cubicBezTo>
                    <a:pt x="1353305" y="0"/>
                    <a:pt x="1390252" y="36947"/>
                    <a:pt x="1390252" y="82524"/>
                  </a:cubicBezTo>
                  <a:lnTo>
                    <a:pt x="1390252" y="557652"/>
                  </a:lnTo>
                  <a:cubicBezTo>
                    <a:pt x="1390252" y="603229"/>
                    <a:pt x="1353305" y="640177"/>
                    <a:pt x="1307728" y="640177"/>
                  </a:cubicBezTo>
                  <a:lnTo>
                    <a:pt x="82524" y="640177"/>
                  </a:lnTo>
                  <a:cubicBezTo>
                    <a:pt x="36947" y="640177"/>
                    <a:pt x="0" y="603229"/>
                    <a:pt x="0" y="557652"/>
                  </a:cubicBezTo>
                  <a:lnTo>
                    <a:pt x="0" y="82524"/>
                  </a:lnTo>
                  <a:cubicBezTo>
                    <a:pt x="0" y="36947"/>
                    <a:pt x="36947" y="0"/>
                    <a:pt x="82524" y="0"/>
                  </a:cubicBezTo>
                  <a:close/>
                </a:path>
              </a:pathLst>
            </a:custGeom>
            <a:solidFill>
              <a:srgbClr val="FFFFFF"/>
            </a:solidFill>
          </p:spPr>
        </p:sp>
        <p:sp>
          <p:nvSpPr>
            <p:cNvPr id="12" name="TextBox 12"/>
            <p:cNvSpPr txBox="1"/>
            <p:nvPr/>
          </p:nvSpPr>
          <p:spPr>
            <a:xfrm>
              <a:off x="0" y="-93904"/>
              <a:ext cx="1390252" cy="869950"/>
            </a:xfrm>
            <a:prstGeom prst="rect">
              <a:avLst/>
            </a:prstGeom>
          </p:spPr>
          <p:txBody>
            <a:bodyPr lIns="50800" tIns="50800" rIns="50800" bIns="50800" rtlCol="0" anchor="ctr"/>
            <a:lstStyle/>
            <a:p>
              <a:pPr algn="ctr">
                <a:lnSpc>
                  <a:spcPts val="3639"/>
                </a:lnSpc>
              </a:pPr>
              <a:r>
                <a:rPr lang="en-US" sz="2599" dirty="0" smtClean="0">
                  <a:solidFill>
                    <a:srgbClr val="000000"/>
                  </a:solidFill>
                  <a:latin typeface="Roboto Bold"/>
                </a:rPr>
                <a:t>O </a:t>
              </a:r>
              <a:r>
                <a:rPr lang="en-US" sz="2599" dirty="0" err="1">
                  <a:solidFill>
                    <a:srgbClr val="000000"/>
                  </a:solidFill>
                  <a:latin typeface="Roboto Bold"/>
                </a:rPr>
                <a:t>sistema</a:t>
              </a:r>
              <a:r>
                <a:rPr lang="en-US" sz="2599" dirty="0">
                  <a:solidFill>
                    <a:srgbClr val="000000"/>
                  </a:solidFill>
                  <a:latin typeface="Roboto Bold"/>
                </a:rPr>
                <a:t> </a:t>
              </a:r>
              <a:r>
                <a:rPr lang="en-US" sz="2599" dirty="0" err="1">
                  <a:solidFill>
                    <a:srgbClr val="000000"/>
                  </a:solidFill>
                  <a:latin typeface="Roboto Bold"/>
                </a:rPr>
                <a:t>deve</a:t>
              </a:r>
              <a:r>
                <a:rPr lang="en-US" sz="2599" dirty="0">
                  <a:solidFill>
                    <a:srgbClr val="000000"/>
                  </a:solidFill>
                  <a:latin typeface="Roboto Bold"/>
                </a:rPr>
                <a:t> </a:t>
              </a:r>
              <a:r>
                <a:rPr lang="en-US" sz="2599" dirty="0" err="1">
                  <a:solidFill>
                    <a:srgbClr val="000000"/>
                  </a:solidFill>
                  <a:latin typeface="Roboto Bold"/>
                </a:rPr>
                <a:t>permitir</a:t>
              </a:r>
              <a:r>
                <a:rPr lang="en-US" sz="2599" dirty="0">
                  <a:solidFill>
                    <a:srgbClr val="000000"/>
                  </a:solidFill>
                  <a:latin typeface="Roboto Bold"/>
                </a:rPr>
                <a:t> a </a:t>
              </a:r>
              <a:r>
                <a:rPr lang="en-US" sz="2599" dirty="0" err="1">
                  <a:solidFill>
                    <a:srgbClr val="000000"/>
                  </a:solidFill>
                  <a:latin typeface="Roboto Bold"/>
                </a:rPr>
                <a:t>consulta</a:t>
              </a:r>
              <a:r>
                <a:rPr lang="en-US" sz="2599" dirty="0">
                  <a:solidFill>
                    <a:srgbClr val="000000"/>
                  </a:solidFill>
                  <a:latin typeface="Roboto Bold"/>
                </a:rPr>
                <a:t> do </a:t>
              </a:r>
              <a:r>
                <a:rPr lang="en-US" sz="2599" dirty="0" err="1">
                  <a:solidFill>
                    <a:srgbClr val="000000"/>
                  </a:solidFill>
                  <a:latin typeface="Roboto Bold"/>
                </a:rPr>
                <a:t>progresso</a:t>
              </a:r>
              <a:r>
                <a:rPr lang="en-US" sz="2599" dirty="0">
                  <a:solidFill>
                    <a:srgbClr val="000000"/>
                  </a:solidFill>
                  <a:latin typeface="Roboto Bold"/>
                </a:rPr>
                <a:t> de </a:t>
              </a:r>
              <a:r>
                <a:rPr lang="en-US" sz="2599" dirty="0" err="1">
                  <a:solidFill>
                    <a:srgbClr val="000000"/>
                  </a:solidFill>
                  <a:latin typeface="Roboto Bold"/>
                </a:rPr>
                <a:t>atividades</a:t>
              </a:r>
              <a:r>
                <a:rPr lang="en-US" sz="2599" dirty="0">
                  <a:solidFill>
                    <a:srgbClr val="000000"/>
                  </a:solidFill>
                  <a:latin typeface="Roboto Bold"/>
                </a:rPr>
                <a:t>.</a:t>
              </a:r>
            </a:p>
          </p:txBody>
        </p:sp>
      </p:grpSp>
      <p:grpSp>
        <p:nvGrpSpPr>
          <p:cNvPr id="13" name="Group 13"/>
          <p:cNvGrpSpPr/>
          <p:nvPr/>
        </p:nvGrpSpPr>
        <p:grpSpPr>
          <a:xfrm>
            <a:off x="2731973" y="3851636"/>
            <a:ext cx="4784495" cy="2993894"/>
            <a:chOff x="0" y="-57150"/>
            <a:chExt cx="1390252" cy="869950"/>
          </a:xfrm>
        </p:grpSpPr>
        <p:sp>
          <p:nvSpPr>
            <p:cNvPr id="14" name="Freeform 14"/>
            <p:cNvSpPr/>
            <p:nvPr/>
          </p:nvSpPr>
          <p:spPr>
            <a:xfrm>
              <a:off x="0" y="0"/>
              <a:ext cx="1390252" cy="657366"/>
            </a:xfrm>
            <a:custGeom>
              <a:avLst/>
              <a:gdLst/>
              <a:ahLst/>
              <a:cxnLst/>
              <a:rect l="l" t="t" r="r" b="b"/>
              <a:pathLst>
                <a:path w="1390252" h="657366">
                  <a:moveTo>
                    <a:pt x="82524" y="0"/>
                  </a:moveTo>
                  <a:lnTo>
                    <a:pt x="1307728" y="0"/>
                  </a:lnTo>
                  <a:cubicBezTo>
                    <a:pt x="1353305" y="0"/>
                    <a:pt x="1390252" y="36947"/>
                    <a:pt x="1390252" y="82524"/>
                  </a:cubicBezTo>
                  <a:lnTo>
                    <a:pt x="1390252" y="574841"/>
                  </a:lnTo>
                  <a:cubicBezTo>
                    <a:pt x="1390252" y="620418"/>
                    <a:pt x="1353305" y="657366"/>
                    <a:pt x="1307728" y="657366"/>
                  </a:cubicBezTo>
                  <a:lnTo>
                    <a:pt x="82524" y="657366"/>
                  </a:lnTo>
                  <a:cubicBezTo>
                    <a:pt x="36947" y="657366"/>
                    <a:pt x="0" y="620418"/>
                    <a:pt x="0" y="574841"/>
                  </a:cubicBezTo>
                  <a:lnTo>
                    <a:pt x="0" y="82524"/>
                  </a:lnTo>
                  <a:cubicBezTo>
                    <a:pt x="0" y="36947"/>
                    <a:pt x="36947" y="0"/>
                    <a:pt x="82524" y="0"/>
                  </a:cubicBezTo>
                  <a:close/>
                </a:path>
              </a:pathLst>
            </a:custGeom>
            <a:solidFill>
              <a:srgbClr val="FFFFFF"/>
            </a:solidFill>
          </p:spPr>
        </p:sp>
        <p:sp>
          <p:nvSpPr>
            <p:cNvPr id="15" name="TextBox 15"/>
            <p:cNvSpPr txBox="1"/>
            <p:nvPr/>
          </p:nvSpPr>
          <p:spPr>
            <a:xfrm>
              <a:off x="0" y="-57150"/>
              <a:ext cx="1390252" cy="869950"/>
            </a:xfrm>
            <a:prstGeom prst="rect">
              <a:avLst/>
            </a:prstGeom>
          </p:spPr>
          <p:txBody>
            <a:bodyPr lIns="50800" tIns="50800" rIns="50800" bIns="50800" rtlCol="0" anchor="ctr"/>
            <a:lstStyle/>
            <a:p>
              <a:pPr algn="ctr">
                <a:lnSpc>
                  <a:spcPts val="3639"/>
                </a:lnSpc>
              </a:pPr>
              <a:r>
                <a:rPr lang="en-US" sz="2599" dirty="0">
                  <a:solidFill>
                    <a:srgbClr val="000000"/>
                  </a:solidFill>
                  <a:latin typeface="Roboto Bold"/>
                </a:rPr>
                <a:t>O </a:t>
              </a:r>
              <a:r>
                <a:rPr lang="en-US" sz="2599" dirty="0" err="1">
                  <a:solidFill>
                    <a:srgbClr val="000000"/>
                  </a:solidFill>
                  <a:latin typeface="Roboto Bold"/>
                </a:rPr>
                <a:t>sistema</a:t>
              </a:r>
              <a:r>
                <a:rPr lang="en-US" sz="2599" dirty="0">
                  <a:solidFill>
                    <a:srgbClr val="000000"/>
                  </a:solidFill>
                  <a:latin typeface="Roboto Bold"/>
                </a:rPr>
                <a:t> </a:t>
              </a:r>
              <a:r>
                <a:rPr lang="en-US" sz="2599" dirty="0" err="1">
                  <a:solidFill>
                    <a:srgbClr val="000000"/>
                  </a:solidFill>
                  <a:latin typeface="Roboto Bold"/>
                </a:rPr>
                <a:t>deve</a:t>
              </a:r>
              <a:r>
                <a:rPr lang="en-US" sz="2599" dirty="0">
                  <a:solidFill>
                    <a:srgbClr val="000000"/>
                  </a:solidFill>
                  <a:latin typeface="Roboto Bold"/>
                </a:rPr>
                <a:t> </a:t>
              </a:r>
              <a:r>
                <a:rPr lang="en-US" sz="2599" dirty="0" err="1">
                  <a:solidFill>
                    <a:srgbClr val="000000"/>
                  </a:solidFill>
                  <a:latin typeface="Roboto Bold"/>
                </a:rPr>
                <a:t>permitir</a:t>
              </a:r>
              <a:r>
                <a:rPr lang="en-US" sz="2599" dirty="0">
                  <a:solidFill>
                    <a:srgbClr val="000000"/>
                  </a:solidFill>
                  <a:latin typeface="Roboto Bold"/>
                </a:rPr>
                <a:t> </a:t>
              </a:r>
              <a:r>
                <a:rPr lang="en-US" sz="2599" dirty="0" err="1">
                  <a:solidFill>
                    <a:srgbClr val="000000"/>
                  </a:solidFill>
                  <a:latin typeface="Roboto Bold"/>
                </a:rPr>
                <a:t>ao</a:t>
              </a:r>
              <a:r>
                <a:rPr lang="en-US" sz="2599" dirty="0">
                  <a:solidFill>
                    <a:srgbClr val="000000"/>
                  </a:solidFill>
                  <a:latin typeface="Roboto Bold"/>
                </a:rPr>
                <a:t> </a:t>
              </a:r>
              <a:r>
                <a:rPr lang="en-US" sz="2599" dirty="0" err="1">
                  <a:solidFill>
                    <a:srgbClr val="000000"/>
                  </a:solidFill>
                  <a:latin typeface="Roboto Bold"/>
                </a:rPr>
                <a:t>usuário</a:t>
              </a:r>
              <a:r>
                <a:rPr lang="en-US" sz="2599" dirty="0">
                  <a:solidFill>
                    <a:srgbClr val="000000"/>
                  </a:solidFill>
                  <a:latin typeface="Roboto Bold"/>
                </a:rPr>
                <a:t> </a:t>
              </a:r>
              <a:r>
                <a:rPr lang="en-US" sz="2599" dirty="0" err="1">
                  <a:solidFill>
                    <a:srgbClr val="000000"/>
                  </a:solidFill>
                  <a:latin typeface="Roboto Bold"/>
                </a:rPr>
                <a:t>cadastrar</a:t>
              </a:r>
              <a:r>
                <a:rPr lang="en-US" sz="2599" dirty="0">
                  <a:solidFill>
                    <a:srgbClr val="000000"/>
                  </a:solidFill>
                  <a:latin typeface="Roboto Bold"/>
                </a:rPr>
                <a:t>, </a:t>
              </a:r>
              <a:r>
                <a:rPr lang="en-US" sz="2599" dirty="0" err="1">
                  <a:solidFill>
                    <a:srgbClr val="000000"/>
                  </a:solidFill>
                  <a:latin typeface="Roboto Bold"/>
                </a:rPr>
                <a:t>editar</a:t>
              </a:r>
              <a:r>
                <a:rPr lang="en-US" sz="2599" dirty="0">
                  <a:solidFill>
                    <a:srgbClr val="000000"/>
                  </a:solidFill>
                  <a:latin typeface="Roboto Bold"/>
                </a:rPr>
                <a:t> e </a:t>
              </a:r>
              <a:r>
                <a:rPr lang="en-US" sz="2599" dirty="0" err="1">
                  <a:solidFill>
                    <a:srgbClr val="000000"/>
                  </a:solidFill>
                  <a:latin typeface="Roboto Bold"/>
                </a:rPr>
                <a:t>deletar</a:t>
              </a:r>
              <a:r>
                <a:rPr lang="en-US" sz="2599" dirty="0">
                  <a:solidFill>
                    <a:srgbClr val="000000"/>
                  </a:solidFill>
                  <a:latin typeface="Roboto Bold"/>
                </a:rPr>
                <a:t> </a:t>
              </a:r>
              <a:r>
                <a:rPr lang="en-US" sz="2599" dirty="0" err="1">
                  <a:solidFill>
                    <a:srgbClr val="000000"/>
                  </a:solidFill>
                  <a:latin typeface="Roboto Bold"/>
                </a:rPr>
                <a:t>atividades</a:t>
              </a:r>
              <a:r>
                <a:rPr lang="en-US" sz="2599" dirty="0">
                  <a:solidFill>
                    <a:srgbClr val="000000"/>
                  </a:solidFill>
                  <a:latin typeface="Roboto Bold"/>
                </a:rPr>
                <a:t>.</a:t>
              </a:r>
            </a:p>
          </p:txBody>
        </p:sp>
      </p:grpSp>
      <p:sp>
        <p:nvSpPr>
          <p:cNvPr id="16" name="Freeform 13"/>
          <p:cNvSpPr/>
          <p:nvPr/>
        </p:nvSpPr>
        <p:spPr>
          <a:xfrm>
            <a:off x="577879" y="309777"/>
            <a:ext cx="901642" cy="901642"/>
          </a:xfrm>
          <a:custGeom>
            <a:avLst/>
            <a:gdLst/>
            <a:ahLst/>
            <a:cxnLst/>
            <a:rect l="l" t="t" r="r" b="b"/>
            <a:pathLst>
              <a:path w="901642" h="901642">
                <a:moveTo>
                  <a:pt x="0" y="0"/>
                </a:moveTo>
                <a:lnTo>
                  <a:pt x="901642" y="0"/>
                </a:lnTo>
                <a:lnTo>
                  <a:pt x="901642" y="901642"/>
                </a:lnTo>
                <a:lnTo>
                  <a:pt x="0" y="901642"/>
                </a:lnTo>
                <a:lnTo>
                  <a:pt x="0" y="0"/>
                </a:lnTo>
                <a:close/>
              </a:path>
            </a:pathLst>
          </a:custGeom>
          <a:blipFill>
            <a:blip r:embed="rId10"/>
            <a:stretch>
              <a:fillRect/>
            </a:stretch>
          </a:blipFill>
        </p:spPr>
      </p:sp>
      <p:sp>
        <p:nvSpPr>
          <p:cNvPr id="17" name="TextBox 14"/>
          <p:cNvSpPr txBox="1"/>
          <p:nvPr/>
        </p:nvSpPr>
        <p:spPr>
          <a:xfrm>
            <a:off x="1646348" y="770646"/>
            <a:ext cx="2494797" cy="497840"/>
          </a:xfrm>
          <a:prstGeom prst="rect">
            <a:avLst/>
          </a:prstGeom>
        </p:spPr>
        <p:txBody>
          <a:bodyPr lIns="0" tIns="0" rIns="0" bIns="0" rtlCol="0" anchor="t">
            <a:spAutoFit/>
          </a:bodyPr>
          <a:lstStyle/>
          <a:p>
            <a:pPr>
              <a:lnSpc>
                <a:spcPts val="1869"/>
              </a:lnSpc>
            </a:pPr>
            <a:r>
              <a:rPr lang="en-US" sz="1699" spc="67" dirty="0">
                <a:solidFill>
                  <a:schemeClr val="bg1"/>
                </a:solidFill>
                <a:latin typeface="Kollektif Bold"/>
              </a:rPr>
              <a:t>SCHOLAR Planner</a:t>
            </a:r>
          </a:p>
          <a:p>
            <a:pPr>
              <a:lnSpc>
                <a:spcPts val="1869"/>
              </a:lnSpc>
            </a:pPr>
            <a:endParaRPr lang="en-US" sz="1699" spc="67" dirty="0">
              <a:solidFill>
                <a:schemeClr val="tx2"/>
              </a:solidFill>
              <a:latin typeface="Kollektif Bo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072B"/>
        </a:solidFill>
        <a:effectLst/>
      </p:bgPr>
    </p:bg>
    <p:spTree>
      <p:nvGrpSpPr>
        <p:cNvPr id="1" name=""/>
        <p:cNvGrpSpPr/>
        <p:nvPr/>
      </p:nvGrpSpPr>
      <p:grpSpPr>
        <a:xfrm>
          <a:off x="0" y="0"/>
          <a:ext cx="0" cy="0"/>
          <a:chOff x="0" y="0"/>
          <a:chExt cx="0" cy="0"/>
        </a:xfrm>
      </p:grpSpPr>
      <p:grpSp>
        <p:nvGrpSpPr>
          <p:cNvPr id="2" name="Group 2"/>
          <p:cNvGrpSpPr/>
          <p:nvPr/>
        </p:nvGrpSpPr>
        <p:grpSpPr>
          <a:xfrm>
            <a:off x="-2331610" y="-931314"/>
            <a:ext cx="7610980" cy="11589400"/>
            <a:chOff x="0" y="0"/>
            <a:chExt cx="2814966" cy="3052352"/>
          </a:xfrm>
        </p:grpSpPr>
        <p:sp>
          <p:nvSpPr>
            <p:cNvPr id="3" name="Freeform 3"/>
            <p:cNvSpPr/>
            <p:nvPr/>
          </p:nvSpPr>
          <p:spPr>
            <a:xfrm>
              <a:off x="0" y="0"/>
              <a:ext cx="2814966" cy="3052352"/>
            </a:xfrm>
            <a:custGeom>
              <a:avLst/>
              <a:gdLst/>
              <a:ahLst/>
              <a:cxnLst/>
              <a:rect l="l" t="t" r="r" b="b"/>
              <a:pathLst>
                <a:path w="2814966" h="3052352">
                  <a:moveTo>
                    <a:pt x="0" y="0"/>
                  </a:moveTo>
                  <a:lnTo>
                    <a:pt x="2814966" y="0"/>
                  </a:lnTo>
                  <a:lnTo>
                    <a:pt x="2814966" y="3052352"/>
                  </a:lnTo>
                  <a:lnTo>
                    <a:pt x="0" y="3052352"/>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5" name="TextBox 5"/>
          <p:cNvSpPr txBox="1"/>
          <p:nvPr/>
        </p:nvSpPr>
        <p:spPr>
          <a:xfrm>
            <a:off x="1143000" y="2540057"/>
            <a:ext cx="3132197" cy="1009650"/>
          </a:xfrm>
          <a:prstGeom prst="rect">
            <a:avLst/>
          </a:prstGeom>
        </p:spPr>
        <p:txBody>
          <a:bodyPr wrap="square" lIns="0" tIns="0" rIns="0" bIns="0" rtlCol="0" anchor="t">
            <a:spAutoFit/>
          </a:bodyPr>
          <a:lstStyle/>
          <a:p>
            <a:pPr marL="0" lvl="0" indent="0">
              <a:lnSpc>
                <a:spcPts val="7920"/>
              </a:lnSpc>
              <a:spcBef>
                <a:spcPct val="0"/>
              </a:spcBef>
            </a:pPr>
            <a:r>
              <a:rPr lang="en-US" sz="6600" dirty="0">
                <a:solidFill>
                  <a:srgbClr val="18072B"/>
                </a:solidFill>
                <a:latin typeface="Roboto Bold"/>
              </a:rPr>
              <a:t>Video</a:t>
            </a:r>
          </a:p>
        </p:txBody>
      </p:sp>
      <p:sp>
        <p:nvSpPr>
          <p:cNvPr id="6" name="Freeform 6"/>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1143000" y="3934978"/>
            <a:ext cx="3135137" cy="2872581"/>
          </a:xfrm>
          <a:prstGeom prst="rect">
            <a:avLst/>
          </a:prstGeom>
        </p:spPr>
        <p:txBody>
          <a:bodyPr wrap="square" lIns="0" tIns="0" rIns="0" bIns="0" rtlCol="0" anchor="t">
            <a:spAutoFit/>
          </a:bodyPr>
          <a:lstStyle/>
          <a:p>
            <a:pPr>
              <a:lnSpc>
                <a:spcPts val="3219"/>
              </a:lnSpc>
            </a:pPr>
            <a:r>
              <a:rPr lang="en-US" sz="2299" dirty="0" err="1">
                <a:solidFill>
                  <a:srgbClr val="18072B"/>
                </a:solidFill>
                <a:latin typeface="Kollektif"/>
              </a:rPr>
              <a:t>Aqui</a:t>
            </a:r>
            <a:r>
              <a:rPr lang="en-US" sz="2299" dirty="0">
                <a:solidFill>
                  <a:srgbClr val="18072B"/>
                </a:solidFill>
                <a:latin typeface="Kollektif"/>
              </a:rPr>
              <a:t> </a:t>
            </a:r>
            <a:r>
              <a:rPr lang="en-US" sz="2299" dirty="0" err="1">
                <a:solidFill>
                  <a:srgbClr val="18072B"/>
                </a:solidFill>
                <a:latin typeface="Kollektif"/>
              </a:rPr>
              <a:t>está</a:t>
            </a:r>
            <a:r>
              <a:rPr lang="en-US" sz="2299" dirty="0">
                <a:solidFill>
                  <a:srgbClr val="18072B"/>
                </a:solidFill>
                <a:latin typeface="Kollektif"/>
              </a:rPr>
              <a:t> um </a:t>
            </a:r>
            <a:r>
              <a:rPr lang="en-US" sz="2299" dirty="0" err="1">
                <a:solidFill>
                  <a:srgbClr val="18072B"/>
                </a:solidFill>
                <a:latin typeface="Kollektif"/>
              </a:rPr>
              <a:t>pequeno</a:t>
            </a:r>
            <a:r>
              <a:rPr lang="en-US" sz="2299" dirty="0">
                <a:solidFill>
                  <a:srgbClr val="18072B"/>
                </a:solidFill>
                <a:latin typeface="Kollektif"/>
              </a:rPr>
              <a:t> video de </a:t>
            </a:r>
            <a:r>
              <a:rPr lang="en-US" sz="2299" dirty="0" err="1">
                <a:solidFill>
                  <a:srgbClr val="18072B"/>
                </a:solidFill>
                <a:latin typeface="Kollektif"/>
              </a:rPr>
              <a:t>demonstração</a:t>
            </a:r>
            <a:r>
              <a:rPr lang="en-US" sz="2299" dirty="0">
                <a:solidFill>
                  <a:srgbClr val="18072B"/>
                </a:solidFill>
                <a:latin typeface="Kollektif"/>
              </a:rPr>
              <a:t> de </a:t>
            </a:r>
            <a:r>
              <a:rPr lang="en-US" sz="2299" dirty="0" err="1">
                <a:solidFill>
                  <a:srgbClr val="18072B"/>
                </a:solidFill>
                <a:latin typeface="Kollektif"/>
              </a:rPr>
              <a:t>nossa</a:t>
            </a:r>
            <a:r>
              <a:rPr lang="en-US" sz="2299" dirty="0">
                <a:solidFill>
                  <a:srgbClr val="18072B"/>
                </a:solidFill>
                <a:latin typeface="Kollektif"/>
              </a:rPr>
              <a:t> </a:t>
            </a:r>
            <a:r>
              <a:rPr lang="en-US" sz="2299" dirty="0" err="1">
                <a:solidFill>
                  <a:srgbClr val="18072B"/>
                </a:solidFill>
                <a:latin typeface="Kollektif"/>
              </a:rPr>
              <a:t>aplicação</a:t>
            </a:r>
            <a:r>
              <a:rPr lang="en-US" sz="2299" dirty="0">
                <a:solidFill>
                  <a:srgbClr val="18072B"/>
                </a:solidFill>
                <a:latin typeface="Kollektif"/>
              </a:rPr>
              <a:t> Web. </a:t>
            </a:r>
            <a:r>
              <a:rPr lang="en-US" sz="2299" dirty="0" err="1">
                <a:solidFill>
                  <a:srgbClr val="18072B"/>
                </a:solidFill>
                <a:latin typeface="Kollektif"/>
              </a:rPr>
              <a:t>Nele</a:t>
            </a:r>
            <a:r>
              <a:rPr lang="en-US" sz="2299" dirty="0">
                <a:solidFill>
                  <a:srgbClr val="18072B"/>
                </a:solidFill>
                <a:latin typeface="Kollektif"/>
              </a:rPr>
              <a:t>, é </a:t>
            </a:r>
            <a:r>
              <a:rPr lang="en-US" sz="2299" dirty="0" err="1">
                <a:solidFill>
                  <a:srgbClr val="18072B"/>
                </a:solidFill>
                <a:latin typeface="Kollektif"/>
              </a:rPr>
              <a:t>explicado</a:t>
            </a:r>
            <a:r>
              <a:rPr lang="en-US" sz="2299" dirty="0">
                <a:solidFill>
                  <a:srgbClr val="18072B"/>
                </a:solidFill>
                <a:latin typeface="Kollektif"/>
              </a:rPr>
              <a:t> </a:t>
            </a:r>
            <a:r>
              <a:rPr lang="en-US" sz="2299" dirty="0" err="1">
                <a:solidFill>
                  <a:srgbClr val="18072B"/>
                </a:solidFill>
                <a:latin typeface="Kollektif"/>
              </a:rPr>
              <a:t>todas</a:t>
            </a:r>
            <a:r>
              <a:rPr lang="en-US" sz="2299" dirty="0">
                <a:solidFill>
                  <a:srgbClr val="18072B"/>
                </a:solidFill>
                <a:latin typeface="Kollektif"/>
              </a:rPr>
              <a:t> as </a:t>
            </a:r>
            <a:r>
              <a:rPr lang="en-US" sz="2299" dirty="0" err="1">
                <a:solidFill>
                  <a:srgbClr val="18072B"/>
                </a:solidFill>
                <a:latin typeface="Kollektif"/>
              </a:rPr>
              <a:t>teleas</a:t>
            </a:r>
            <a:r>
              <a:rPr lang="en-US" sz="2299" dirty="0">
                <a:solidFill>
                  <a:srgbClr val="18072B"/>
                </a:solidFill>
                <a:latin typeface="Kollektif"/>
              </a:rPr>
              <a:t> e </a:t>
            </a:r>
            <a:r>
              <a:rPr lang="en-US" sz="2299" dirty="0" err="1">
                <a:solidFill>
                  <a:srgbClr val="18072B"/>
                </a:solidFill>
                <a:latin typeface="Kollektif"/>
              </a:rPr>
              <a:t>funcionalidades</a:t>
            </a:r>
            <a:r>
              <a:rPr lang="en-US" sz="2299" dirty="0">
                <a:solidFill>
                  <a:srgbClr val="18072B"/>
                </a:solidFill>
                <a:latin typeface="Kollektif"/>
              </a:rPr>
              <a:t> para </a:t>
            </a:r>
            <a:r>
              <a:rPr lang="en-US" sz="2299" dirty="0" err="1">
                <a:solidFill>
                  <a:srgbClr val="18072B"/>
                </a:solidFill>
                <a:latin typeface="Kollektif"/>
              </a:rPr>
              <a:t>utilização</a:t>
            </a:r>
            <a:r>
              <a:rPr lang="en-US" sz="2299" dirty="0">
                <a:solidFill>
                  <a:srgbClr val="18072B"/>
                </a:solidFill>
                <a:latin typeface="Kollektif"/>
              </a:rPr>
              <a:t>.</a:t>
            </a:r>
          </a:p>
        </p:txBody>
      </p:sp>
      <p:sp>
        <p:nvSpPr>
          <p:cNvPr id="11" name="Freeform 11"/>
          <p:cNvSpPr/>
          <p:nvPr/>
        </p:nvSpPr>
        <p:spPr>
          <a:xfrm rot="-8100000">
            <a:off x="-1784959" y="11870230"/>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rot="-8100000">
            <a:off x="-536152" y="12228206"/>
            <a:ext cx="9512725" cy="224846"/>
          </a:xfrm>
          <a:custGeom>
            <a:avLst/>
            <a:gdLst/>
            <a:ahLst/>
            <a:cxnLst/>
            <a:rect l="l" t="t" r="r" b="b"/>
            <a:pathLst>
              <a:path w="9512725" h="224846">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rot="-5400000">
            <a:off x="-2493897" y="9396228"/>
            <a:ext cx="14044299" cy="331956"/>
          </a:xfrm>
          <a:custGeom>
            <a:avLst/>
            <a:gdLst/>
            <a:ahLst/>
            <a:cxnLst/>
            <a:rect l="l" t="t" r="r" b="b"/>
            <a:pathLst>
              <a:path w="14044299" h="331956">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pic>
        <p:nvPicPr>
          <p:cNvPr id="14" name="WhatsApp Video 2023-06-24 at 20.18.4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504608" y="1216013"/>
            <a:ext cx="12554792" cy="7323888"/>
          </a:xfrm>
          <a:prstGeom prst="rect">
            <a:avLst/>
          </a:prstGeom>
        </p:spPr>
      </p:pic>
      <p:sp>
        <p:nvSpPr>
          <p:cNvPr id="15" name="Freeform 13"/>
          <p:cNvSpPr/>
          <p:nvPr/>
        </p:nvSpPr>
        <p:spPr>
          <a:xfrm>
            <a:off x="1446131" y="257304"/>
            <a:ext cx="901642" cy="901642"/>
          </a:xfrm>
          <a:custGeom>
            <a:avLst/>
            <a:gdLst/>
            <a:ahLst/>
            <a:cxnLst/>
            <a:rect l="l" t="t" r="r" b="b"/>
            <a:pathLst>
              <a:path w="901642" h="901642">
                <a:moveTo>
                  <a:pt x="0" y="0"/>
                </a:moveTo>
                <a:lnTo>
                  <a:pt x="901642" y="0"/>
                </a:lnTo>
                <a:lnTo>
                  <a:pt x="901642" y="901642"/>
                </a:lnTo>
                <a:lnTo>
                  <a:pt x="0" y="901642"/>
                </a:lnTo>
                <a:lnTo>
                  <a:pt x="0" y="0"/>
                </a:lnTo>
                <a:close/>
              </a:path>
            </a:pathLst>
          </a:custGeom>
          <a:blipFill>
            <a:blip r:embed="rId9"/>
            <a:stretch>
              <a:fillRect/>
            </a:stretch>
          </a:blipFill>
        </p:spPr>
      </p:sp>
      <p:sp>
        <p:nvSpPr>
          <p:cNvPr id="16" name="TextBox 14"/>
          <p:cNvSpPr txBox="1"/>
          <p:nvPr/>
        </p:nvSpPr>
        <p:spPr>
          <a:xfrm>
            <a:off x="2514600" y="718173"/>
            <a:ext cx="2494797" cy="497840"/>
          </a:xfrm>
          <a:prstGeom prst="rect">
            <a:avLst/>
          </a:prstGeom>
        </p:spPr>
        <p:txBody>
          <a:bodyPr lIns="0" tIns="0" rIns="0" bIns="0" rtlCol="0" anchor="t">
            <a:spAutoFit/>
          </a:bodyPr>
          <a:lstStyle/>
          <a:p>
            <a:pPr>
              <a:lnSpc>
                <a:spcPts val="1869"/>
              </a:lnSpc>
            </a:pPr>
            <a:r>
              <a:rPr lang="en-US" sz="1699" spc="67">
                <a:solidFill>
                  <a:schemeClr val="tx2"/>
                </a:solidFill>
                <a:latin typeface="Kollektif Bold"/>
              </a:rPr>
              <a:t>SCHOLAR Planner</a:t>
            </a:r>
          </a:p>
          <a:p>
            <a:pPr>
              <a:lnSpc>
                <a:spcPts val="1869"/>
              </a:lnSpc>
            </a:pPr>
            <a:endParaRPr lang="en-US" sz="1699" spc="67">
              <a:solidFill>
                <a:schemeClr val="tx2"/>
              </a:solidFill>
              <a:latin typeface="Kollektif Bold"/>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3866" y="2273285"/>
            <a:ext cx="7856167" cy="869188"/>
          </a:xfrm>
          <a:prstGeom prst="rect">
            <a:avLst/>
          </a:prstGeom>
        </p:spPr>
        <p:txBody>
          <a:bodyPr lIns="0" tIns="0" rIns="0" bIns="0" rtlCol="0" anchor="t">
            <a:spAutoFit/>
          </a:bodyPr>
          <a:lstStyle/>
          <a:p>
            <a:pPr>
              <a:lnSpc>
                <a:spcPts val="6776"/>
              </a:lnSpc>
            </a:pPr>
            <a:r>
              <a:rPr lang="en-US" sz="5600">
                <a:solidFill>
                  <a:srgbClr val="18072B"/>
                </a:solidFill>
                <a:latin typeface="Roboto Bold"/>
              </a:rPr>
              <a:t>Nossa evolução</a:t>
            </a:r>
          </a:p>
        </p:txBody>
      </p:sp>
      <p:sp>
        <p:nvSpPr>
          <p:cNvPr id="3" name="TextBox 3"/>
          <p:cNvSpPr txBox="1"/>
          <p:nvPr/>
        </p:nvSpPr>
        <p:spPr>
          <a:xfrm>
            <a:off x="11188895" y="2370453"/>
            <a:ext cx="5573661" cy="992367"/>
          </a:xfrm>
          <a:prstGeom prst="rect">
            <a:avLst/>
          </a:prstGeom>
        </p:spPr>
        <p:txBody>
          <a:bodyPr lIns="0" tIns="0" rIns="0" bIns="0" rtlCol="0" anchor="t">
            <a:spAutoFit/>
          </a:bodyPr>
          <a:lstStyle/>
          <a:p>
            <a:pPr>
              <a:lnSpc>
                <a:spcPts val="4004"/>
              </a:lnSpc>
            </a:pPr>
            <a:r>
              <a:rPr lang="en-US" sz="2600">
                <a:solidFill>
                  <a:srgbClr val="000000"/>
                </a:solidFill>
                <a:latin typeface="Roboto Bold"/>
              </a:rPr>
              <a:t>Conciliar trabalho com os estudos e o projeto</a:t>
            </a:r>
          </a:p>
        </p:txBody>
      </p:sp>
      <p:sp>
        <p:nvSpPr>
          <p:cNvPr id="4" name="Freeform 4"/>
          <p:cNvSpPr/>
          <p:nvPr/>
        </p:nvSpPr>
        <p:spPr>
          <a:xfrm>
            <a:off x="17192315" y="612415"/>
            <a:ext cx="559181" cy="296366"/>
          </a:xfrm>
          <a:custGeom>
            <a:avLst/>
            <a:gdLst/>
            <a:ahLst/>
            <a:cxnLst/>
            <a:rect l="l" t="t" r="r" b="b"/>
            <a:pathLst>
              <a:path w="559181" h="296366">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2843309" y="1268486"/>
            <a:ext cx="6873872" cy="162473"/>
          </a:xfrm>
          <a:custGeom>
            <a:avLst/>
            <a:gdLst/>
            <a:ahLst/>
            <a:cxnLst/>
            <a:rect l="l" t="t" r="r" b="b"/>
            <a:pathLst>
              <a:path w="6873872" h="162473">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9998540" y="2287873"/>
            <a:ext cx="959718" cy="959718"/>
          </a:xfrm>
          <a:custGeom>
            <a:avLst/>
            <a:gdLst/>
            <a:ahLst/>
            <a:cxnLst/>
            <a:rect l="l" t="t" r="r" b="b"/>
            <a:pathLst>
              <a:path w="959718" h="959718">
                <a:moveTo>
                  <a:pt x="0" y="0"/>
                </a:moveTo>
                <a:lnTo>
                  <a:pt x="959719" y="0"/>
                </a:lnTo>
                <a:lnTo>
                  <a:pt x="959719" y="959719"/>
                </a:lnTo>
                <a:lnTo>
                  <a:pt x="0" y="95971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TextBox 9"/>
          <p:cNvSpPr txBox="1"/>
          <p:nvPr/>
        </p:nvSpPr>
        <p:spPr>
          <a:xfrm>
            <a:off x="10030131" y="2511986"/>
            <a:ext cx="944958" cy="454342"/>
          </a:xfrm>
          <a:prstGeom prst="rect">
            <a:avLst/>
          </a:prstGeom>
        </p:spPr>
        <p:txBody>
          <a:bodyPr lIns="0" tIns="0" rIns="0" bIns="0" rtlCol="0" anchor="t">
            <a:spAutoFit/>
          </a:bodyPr>
          <a:lstStyle/>
          <a:p>
            <a:pPr algn="ctr">
              <a:lnSpc>
                <a:spcPts val="3669"/>
              </a:lnSpc>
              <a:spcBef>
                <a:spcPct val="0"/>
              </a:spcBef>
            </a:pPr>
            <a:r>
              <a:rPr lang="en-US" sz="2620">
                <a:solidFill>
                  <a:srgbClr val="FFFFFF"/>
                </a:solidFill>
                <a:latin typeface="Roboto Bold"/>
              </a:rPr>
              <a:t>01</a:t>
            </a:r>
          </a:p>
        </p:txBody>
      </p:sp>
      <p:sp>
        <p:nvSpPr>
          <p:cNvPr id="10" name="TextBox 10"/>
          <p:cNvSpPr txBox="1"/>
          <p:nvPr/>
        </p:nvSpPr>
        <p:spPr>
          <a:xfrm>
            <a:off x="11188895" y="3905894"/>
            <a:ext cx="5573661" cy="992367"/>
          </a:xfrm>
          <a:prstGeom prst="rect">
            <a:avLst/>
          </a:prstGeom>
        </p:spPr>
        <p:txBody>
          <a:bodyPr lIns="0" tIns="0" rIns="0" bIns="0" rtlCol="0" anchor="t">
            <a:spAutoFit/>
          </a:bodyPr>
          <a:lstStyle/>
          <a:p>
            <a:pPr>
              <a:lnSpc>
                <a:spcPts val="4004"/>
              </a:lnSpc>
            </a:pPr>
            <a:r>
              <a:rPr lang="en-US" sz="2600">
                <a:solidFill>
                  <a:srgbClr val="000000"/>
                </a:solidFill>
                <a:latin typeface="Roboto Bold"/>
              </a:rPr>
              <a:t>Conhecimentos de HTML,CSS e JavaScript</a:t>
            </a:r>
          </a:p>
        </p:txBody>
      </p:sp>
      <p:sp>
        <p:nvSpPr>
          <p:cNvPr id="11" name="Freeform 11"/>
          <p:cNvSpPr/>
          <p:nvPr/>
        </p:nvSpPr>
        <p:spPr>
          <a:xfrm>
            <a:off x="10015371" y="3715245"/>
            <a:ext cx="959718" cy="959718"/>
          </a:xfrm>
          <a:custGeom>
            <a:avLst/>
            <a:gdLst/>
            <a:ahLst/>
            <a:cxnLst/>
            <a:rect l="l" t="t" r="r" b="b"/>
            <a:pathLst>
              <a:path w="959718" h="959718">
                <a:moveTo>
                  <a:pt x="0" y="0"/>
                </a:moveTo>
                <a:lnTo>
                  <a:pt x="959718" y="0"/>
                </a:lnTo>
                <a:lnTo>
                  <a:pt x="959718" y="959719"/>
                </a:lnTo>
                <a:lnTo>
                  <a:pt x="0" y="95971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TextBox 12"/>
          <p:cNvSpPr txBox="1"/>
          <p:nvPr/>
        </p:nvSpPr>
        <p:spPr>
          <a:xfrm>
            <a:off x="10030131" y="3939358"/>
            <a:ext cx="944958" cy="454342"/>
          </a:xfrm>
          <a:prstGeom prst="rect">
            <a:avLst/>
          </a:prstGeom>
        </p:spPr>
        <p:txBody>
          <a:bodyPr lIns="0" tIns="0" rIns="0" bIns="0" rtlCol="0" anchor="t">
            <a:spAutoFit/>
          </a:bodyPr>
          <a:lstStyle/>
          <a:p>
            <a:pPr algn="ctr">
              <a:lnSpc>
                <a:spcPts val="3669"/>
              </a:lnSpc>
              <a:spcBef>
                <a:spcPct val="0"/>
              </a:spcBef>
            </a:pPr>
            <a:r>
              <a:rPr lang="en-US" sz="2620">
                <a:solidFill>
                  <a:srgbClr val="FFFFFF"/>
                </a:solidFill>
                <a:latin typeface="Roboto Bold"/>
              </a:rPr>
              <a:t>02</a:t>
            </a:r>
          </a:p>
        </p:txBody>
      </p:sp>
      <p:sp>
        <p:nvSpPr>
          <p:cNvPr id="13" name="TextBox 13"/>
          <p:cNvSpPr txBox="1"/>
          <p:nvPr/>
        </p:nvSpPr>
        <p:spPr>
          <a:xfrm>
            <a:off x="11188895" y="5218037"/>
            <a:ext cx="5573661" cy="992367"/>
          </a:xfrm>
          <a:prstGeom prst="rect">
            <a:avLst/>
          </a:prstGeom>
        </p:spPr>
        <p:txBody>
          <a:bodyPr lIns="0" tIns="0" rIns="0" bIns="0" rtlCol="0" anchor="t">
            <a:spAutoFit/>
          </a:bodyPr>
          <a:lstStyle/>
          <a:p>
            <a:pPr>
              <a:lnSpc>
                <a:spcPts val="4004"/>
              </a:lnSpc>
            </a:pPr>
            <a:r>
              <a:rPr lang="en-US" sz="2600">
                <a:solidFill>
                  <a:srgbClr val="000000"/>
                </a:solidFill>
                <a:latin typeface="Roboto Bold"/>
              </a:rPr>
              <a:t>Trabalhar em Grupo, ouvir os membos e chegar em um acordo</a:t>
            </a:r>
          </a:p>
        </p:txBody>
      </p:sp>
      <p:sp>
        <p:nvSpPr>
          <p:cNvPr id="14" name="Freeform 14"/>
          <p:cNvSpPr/>
          <p:nvPr/>
        </p:nvSpPr>
        <p:spPr>
          <a:xfrm>
            <a:off x="10030131" y="5027389"/>
            <a:ext cx="959718" cy="959718"/>
          </a:xfrm>
          <a:custGeom>
            <a:avLst/>
            <a:gdLst/>
            <a:ahLst/>
            <a:cxnLst/>
            <a:rect l="l" t="t" r="r" b="b"/>
            <a:pathLst>
              <a:path w="959718" h="959718">
                <a:moveTo>
                  <a:pt x="0" y="0"/>
                </a:moveTo>
                <a:lnTo>
                  <a:pt x="959718" y="0"/>
                </a:lnTo>
                <a:lnTo>
                  <a:pt x="959718" y="959718"/>
                </a:lnTo>
                <a:lnTo>
                  <a:pt x="0" y="95971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5" name="TextBox 15"/>
          <p:cNvSpPr txBox="1"/>
          <p:nvPr/>
        </p:nvSpPr>
        <p:spPr>
          <a:xfrm>
            <a:off x="10046962" y="5251502"/>
            <a:ext cx="944958" cy="454342"/>
          </a:xfrm>
          <a:prstGeom prst="rect">
            <a:avLst/>
          </a:prstGeom>
        </p:spPr>
        <p:txBody>
          <a:bodyPr lIns="0" tIns="0" rIns="0" bIns="0" rtlCol="0" anchor="t">
            <a:spAutoFit/>
          </a:bodyPr>
          <a:lstStyle/>
          <a:p>
            <a:pPr algn="ctr">
              <a:lnSpc>
                <a:spcPts val="3669"/>
              </a:lnSpc>
              <a:spcBef>
                <a:spcPct val="0"/>
              </a:spcBef>
            </a:pPr>
            <a:r>
              <a:rPr lang="en-US" sz="2620">
                <a:solidFill>
                  <a:srgbClr val="FFFFFF"/>
                </a:solidFill>
                <a:latin typeface="Roboto Bold"/>
              </a:rPr>
              <a:t>03</a:t>
            </a:r>
          </a:p>
        </p:txBody>
      </p:sp>
      <p:grpSp>
        <p:nvGrpSpPr>
          <p:cNvPr id="16" name="Group 16"/>
          <p:cNvGrpSpPr/>
          <p:nvPr/>
        </p:nvGrpSpPr>
        <p:grpSpPr>
          <a:xfrm>
            <a:off x="1535766" y="3599794"/>
            <a:ext cx="5910245" cy="5765713"/>
            <a:chOff x="0" y="0"/>
            <a:chExt cx="7880326" cy="7687618"/>
          </a:xfrm>
        </p:grpSpPr>
        <p:sp>
          <p:nvSpPr>
            <p:cNvPr id="17" name="TextBox 17"/>
            <p:cNvSpPr txBox="1"/>
            <p:nvPr/>
          </p:nvSpPr>
          <p:spPr>
            <a:xfrm rot="-2700000">
              <a:off x="200184" y="6904329"/>
              <a:ext cx="1363449" cy="352922"/>
            </a:xfrm>
            <a:prstGeom prst="rect">
              <a:avLst/>
            </a:prstGeom>
          </p:spPr>
          <p:txBody>
            <a:bodyPr lIns="0" tIns="0" rIns="0" bIns="0" rtlCol="0" anchor="t">
              <a:spAutoFit/>
            </a:bodyPr>
            <a:lstStyle/>
            <a:p>
              <a:pPr algn="ctr">
                <a:lnSpc>
                  <a:spcPts val="2277"/>
                </a:lnSpc>
              </a:pPr>
              <a:r>
                <a:rPr lang="en-US" sz="1626">
                  <a:solidFill>
                    <a:srgbClr val="000000"/>
                  </a:solidFill>
                  <a:latin typeface="Open Sans Light Bold"/>
                </a:rPr>
                <a:t>Element 1</a:t>
              </a:r>
            </a:p>
          </p:txBody>
        </p:sp>
        <p:sp>
          <p:nvSpPr>
            <p:cNvPr id="18" name="TextBox 18"/>
            <p:cNvSpPr txBox="1"/>
            <p:nvPr/>
          </p:nvSpPr>
          <p:spPr>
            <a:xfrm rot="-2700000">
              <a:off x="1671503" y="6904329"/>
              <a:ext cx="1363449" cy="352922"/>
            </a:xfrm>
            <a:prstGeom prst="rect">
              <a:avLst/>
            </a:prstGeom>
          </p:spPr>
          <p:txBody>
            <a:bodyPr lIns="0" tIns="0" rIns="0" bIns="0" rtlCol="0" anchor="t">
              <a:spAutoFit/>
            </a:bodyPr>
            <a:lstStyle/>
            <a:p>
              <a:pPr algn="ctr">
                <a:lnSpc>
                  <a:spcPts val="2277"/>
                </a:lnSpc>
              </a:pPr>
              <a:r>
                <a:rPr lang="en-US" sz="1626">
                  <a:solidFill>
                    <a:srgbClr val="000000"/>
                  </a:solidFill>
                  <a:latin typeface="Open Sans Light Bold"/>
                </a:rPr>
                <a:t>Element 2</a:t>
              </a:r>
            </a:p>
          </p:txBody>
        </p:sp>
        <p:sp>
          <p:nvSpPr>
            <p:cNvPr id="19" name="TextBox 19"/>
            <p:cNvSpPr txBox="1"/>
            <p:nvPr/>
          </p:nvSpPr>
          <p:spPr>
            <a:xfrm rot="-2700000">
              <a:off x="3142822" y="6904329"/>
              <a:ext cx="1363449" cy="352922"/>
            </a:xfrm>
            <a:prstGeom prst="rect">
              <a:avLst/>
            </a:prstGeom>
          </p:spPr>
          <p:txBody>
            <a:bodyPr lIns="0" tIns="0" rIns="0" bIns="0" rtlCol="0" anchor="t">
              <a:spAutoFit/>
            </a:bodyPr>
            <a:lstStyle/>
            <a:p>
              <a:pPr algn="ctr">
                <a:lnSpc>
                  <a:spcPts val="2277"/>
                </a:lnSpc>
              </a:pPr>
              <a:r>
                <a:rPr lang="en-US" sz="1626">
                  <a:solidFill>
                    <a:srgbClr val="000000"/>
                  </a:solidFill>
                  <a:latin typeface="Open Sans Light Bold"/>
                </a:rPr>
                <a:t>Element 3</a:t>
              </a:r>
            </a:p>
          </p:txBody>
        </p:sp>
        <p:sp>
          <p:nvSpPr>
            <p:cNvPr id="20" name="TextBox 20"/>
            <p:cNvSpPr txBox="1"/>
            <p:nvPr/>
          </p:nvSpPr>
          <p:spPr>
            <a:xfrm rot="-2700000">
              <a:off x="4614142" y="6904329"/>
              <a:ext cx="1363449" cy="352922"/>
            </a:xfrm>
            <a:prstGeom prst="rect">
              <a:avLst/>
            </a:prstGeom>
          </p:spPr>
          <p:txBody>
            <a:bodyPr lIns="0" tIns="0" rIns="0" bIns="0" rtlCol="0" anchor="t">
              <a:spAutoFit/>
            </a:bodyPr>
            <a:lstStyle/>
            <a:p>
              <a:pPr algn="ctr">
                <a:lnSpc>
                  <a:spcPts val="2277"/>
                </a:lnSpc>
              </a:pPr>
              <a:r>
                <a:rPr lang="en-US" sz="1626">
                  <a:solidFill>
                    <a:srgbClr val="000000"/>
                  </a:solidFill>
                  <a:latin typeface="Open Sans Light Bold"/>
                </a:rPr>
                <a:t>Element 4</a:t>
              </a:r>
            </a:p>
          </p:txBody>
        </p:sp>
        <p:sp>
          <p:nvSpPr>
            <p:cNvPr id="21" name="TextBox 21"/>
            <p:cNvSpPr txBox="1"/>
            <p:nvPr/>
          </p:nvSpPr>
          <p:spPr>
            <a:xfrm rot="-2700000">
              <a:off x="6085461" y="6904329"/>
              <a:ext cx="1363449" cy="352922"/>
            </a:xfrm>
            <a:prstGeom prst="rect">
              <a:avLst/>
            </a:prstGeom>
          </p:spPr>
          <p:txBody>
            <a:bodyPr lIns="0" tIns="0" rIns="0" bIns="0" rtlCol="0" anchor="t">
              <a:spAutoFit/>
            </a:bodyPr>
            <a:lstStyle/>
            <a:p>
              <a:pPr algn="ctr">
                <a:lnSpc>
                  <a:spcPts val="2277"/>
                </a:lnSpc>
              </a:pPr>
              <a:r>
                <a:rPr lang="en-US" sz="1626">
                  <a:solidFill>
                    <a:srgbClr val="000000"/>
                  </a:solidFill>
                  <a:latin typeface="Open Sans Light Bold"/>
                </a:rPr>
                <a:t>Element 5</a:t>
              </a:r>
            </a:p>
          </p:txBody>
        </p:sp>
        <p:grpSp>
          <p:nvGrpSpPr>
            <p:cNvPr id="22" name="Group 22"/>
            <p:cNvGrpSpPr>
              <a:grpSpLocks noChangeAspect="1"/>
            </p:cNvGrpSpPr>
            <p:nvPr/>
          </p:nvGrpSpPr>
          <p:grpSpPr>
            <a:xfrm>
              <a:off x="523729" y="162173"/>
              <a:ext cx="7356597" cy="6146783"/>
              <a:chOff x="0" y="0"/>
              <a:chExt cx="12311695" cy="10287000"/>
            </a:xfrm>
          </p:grpSpPr>
          <p:sp>
            <p:nvSpPr>
              <p:cNvPr id="23" name="Freeform 23"/>
              <p:cNvSpPr/>
              <p:nvPr/>
            </p:nvSpPr>
            <p:spPr>
              <a:xfrm>
                <a:off x="0" y="-6350"/>
                <a:ext cx="12311694" cy="12700"/>
              </a:xfrm>
              <a:custGeom>
                <a:avLst/>
                <a:gdLst/>
                <a:ahLst/>
                <a:cxnLst/>
                <a:rect l="l" t="t" r="r" b="b"/>
                <a:pathLst>
                  <a:path w="12311694" h="12700">
                    <a:moveTo>
                      <a:pt x="0" y="0"/>
                    </a:moveTo>
                    <a:lnTo>
                      <a:pt x="12311694" y="0"/>
                    </a:lnTo>
                    <a:lnTo>
                      <a:pt x="12311694" y="12700"/>
                    </a:lnTo>
                    <a:lnTo>
                      <a:pt x="0" y="12700"/>
                    </a:lnTo>
                    <a:close/>
                  </a:path>
                </a:pathLst>
              </a:custGeom>
              <a:solidFill>
                <a:srgbClr val="000000">
                  <a:alpha val="24706"/>
                </a:srgbClr>
              </a:solidFill>
            </p:spPr>
          </p:sp>
          <p:sp>
            <p:nvSpPr>
              <p:cNvPr id="24" name="Freeform 24"/>
              <p:cNvSpPr/>
              <p:nvPr/>
            </p:nvSpPr>
            <p:spPr>
              <a:xfrm>
                <a:off x="0" y="2565400"/>
                <a:ext cx="12311694" cy="12700"/>
              </a:xfrm>
              <a:custGeom>
                <a:avLst/>
                <a:gdLst/>
                <a:ahLst/>
                <a:cxnLst/>
                <a:rect l="l" t="t" r="r" b="b"/>
                <a:pathLst>
                  <a:path w="12311694" h="12700">
                    <a:moveTo>
                      <a:pt x="0" y="0"/>
                    </a:moveTo>
                    <a:lnTo>
                      <a:pt x="12311694" y="0"/>
                    </a:lnTo>
                    <a:lnTo>
                      <a:pt x="12311694" y="12700"/>
                    </a:lnTo>
                    <a:lnTo>
                      <a:pt x="0" y="12700"/>
                    </a:lnTo>
                    <a:close/>
                  </a:path>
                </a:pathLst>
              </a:custGeom>
              <a:solidFill>
                <a:srgbClr val="000000">
                  <a:alpha val="24706"/>
                </a:srgbClr>
              </a:solidFill>
            </p:spPr>
          </p:sp>
          <p:sp>
            <p:nvSpPr>
              <p:cNvPr id="25" name="Freeform 25"/>
              <p:cNvSpPr/>
              <p:nvPr/>
            </p:nvSpPr>
            <p:spPr>
              <a:xfrm>
                <a:off x="0" y="5137150"/>
                <a:ext cx="12311694" cy="12700"/>
              </a:xfrm>
              <a:custGeom>
                <a:avLst/>
                <a:gdLst/>
                <a:ahLst/>
                <a:cxnLst/>
                <a:rect l="l" t="t" r="r" b="b"/>
                <a:pathLst>
                  <a:path w="12311694" h="12700">
                    <a:moveTo>
                      <a:pt x="0" y="0"/>
                    </a:moveTo>
                    <a:lnTo>
                      <a:pt x="12311694" y="0"/>
                    </a:lnTo>
                    <a:lnTo>
                      <a:pt x="12311694" y="12700"/>
                    </a:lnTo>
                    <a:lnTo>
                      <a:pt x="0" y="12700"/>
                    </a:lnTo>
                    <a:close/>
                  </a:path>
                </a:pathLst>
              </a:custGeom>
              <a:solidFill>
                <a:srgbClr val="000000">
                  <a:alpha val="24706"/>
                </a:srgbClr>
              </a:solidFill>
            </p:spPr>
          </p:sp>
          <p:sp>
            <p:nvSpPr>
              <p:cNvPr id="26" name="Freeform 26"/>
              <p:cNvSpPr/>
              <p:nvPr/>
            </p:nvSpPr>
            <p:spPr>
              <a:xfrm>
                <a:off x="0" y="7708900"/>
                <a:ext cx="12311694" cy="12700"/>
              </a:xfrm>
              <a:custGeom>
                <a:avLst/>
                <a:gdLst/>
                <a:ahLst/>
                <a:cxnLst/>
                <a:rect l="l" t="t" r="r" b="b"/>
                <a:pathLst>
                  <a:path w="12311694" h="12700">
                    <a:moveTo>
                      <a:pt x="0" y="0"/>
                    </a:moveTo>
                    <a:lnTo>
                      <a:pt x="12311694" y="0"/>
                    </a:lnTo>
                    <a:lnTo>
                      <a:pt x="12311694" y="12700"/>
                    </a:lnTo>
                    <a:lnTo>
                      <a:pt x="0" y="12700"/>
                    </a:lnTo>
                    <a:close/>
                  </a:path>
                </a:pathLst>
              </a:custGeom>
              <a:solidFill>
                <a:srgbClr val="000000">
                  <a:alpha val="24706"/>
                </a:srgbClr>
              </a:solidFill>
            </p:spPr>
          </p:sp>
          <p:sp>
            <p:nvSpPr>
              <p:cNvPr id="27" name="Freeform 27"/>
              <p:cNvSpPr/>
              <p:nvPr/>
            </p:nvSpPr>
            <p:spPr>
              <a:xfrm>
                <a:off x="0" y="10280650"/>
                <a:ext cx="12311694" cy="12700"/>
              </a:xfrm>
              <a:custGeom>
                <a:avLst/>
                <a:gdLst/>
                <a:ahLst/>
                <a:cxnLst/>
                <a:rect l="l" t="t" r="r" b="b"/>
                <a:pathLst>
                  <a:path w="12311694" h="12700">
                    <a:moveTo>
                      <a:pt x="0" y="0"/>
                    </a:moveTo>
                    <a:lnTo>
                      <a:pt x="12311694" y="0"/>
                    </a:lnTo>
                    <a:lnTo>
                      <a:pt x="12311694" y="12700"/>
                    </a:lnTo>
                    <a:lnTo>
                      <a:pt x="0" y="12700"/>
                    </a:lnTo>
                    <a:close/>
                  </a:path>
                </a:pathLst>
              </a:custGeom>
              <a:solidFill>
                <a:srgbClr val="000000">
                  <a:alpha val="60000"/>
                </a:srgbClr>
              </a:solidFill>
            </p:spPr>
          </p:sp>
        </p:grpSp>
        <p:sp>
          <p:nvSpPr>
            <p:cNvPr id="28" name="TextBox 28"/>
            <p:cNvSpPr txBox="1"/>
            <p:nvPr/>
          </p:nvSpPr>
          <p:spPr>
            <a:xfrm>
              <a:off x="0" y="-28575"/>
              <a:ext cx="386018" cy="352922"/>
            </a:xfrm>
            <a:prstGeom prst="rect">
              <a:avLst/>
            </a:prstGeom>
          </p:spPr>
          <p:txBody>
            <a:bodyPr lIns="0" tIns="0" rIns="0" bIns="0" rtlCol="0" anchor="t">
              <a:spAutoFit/>
            </a:bodyPr>
            <a:lstStyle/>
            <a:p>
              <a:pPr algn="r">
                <a:lnSpc>
                  <a:spcPts val="2277"/>
                </a:lnSpc>
              </a:pPr>
              <a:r>
                <a:rPr lang="en-US" sz="1626">
                  <a:solidFill>
                    <a:srgbClr val="000000"/>
                  </a:solidFill>
                  <a:latin typeface="Open Sans Light Bold"/>
                </a:rPr>
                <a:t>40 </a:t>
              </a:r>
            </a:p>
          </p:txBody>
        </p:sp>
        <p:sp>
          <p:nvSpPr>
            <p:cNvPr id="29" name="TextBox 29"/>
            <p:cNvSpPr txBox="1"/>
            <p:nvPr/>
          </p:nvSpPr>
          <p:spPr>
            <a:xfrm>
              <a:off x="0" y="1508121"/>
              <a:ext cx="386018" cy="352922"/>
            </a:xfrm>
            <a:prstGeom prst="rect">
              <a:avLst/>
            </a:prstGeom>
          </p:spPr>
          <p:txBody>
            <a:bodyPr lIns="0" tIns="0" rIns="0" bIns="0" rtlCol="0" anchor="t">
              <a:spAutoFit/>
            </a:bodyPr>
            <a:lstStyle/>
            <a:p>
              <a:pPr algn="r">
                <a:lnSpc>
                  <a:spcPts val="2277"/>
                </a:lnSpc>
              </a:pPr>
              <a:r>
                <a:rPr lang="en-US" sz="1626">
                  <a:solidFill>
                    <a:srgbClr val="000000"/>
                  </a:solidFill>
                  <a:latin typeface="Open Sans Light Bold"/>
                </a:rPr>
                <a:t>30 </a:t>
              </a:r>
            </a:p>
          </p:txBody>
        </p:sp>
        <p:sp>
          <p:nvSpPr>
            <p:cNvPr id="30" name="TextBox 30"/>
            <p:cNvSpPr txBox="1"/>
            <p:nvPr/>
          </p:nvSpPr>
          <p:spPr>
            <a:xfrm>
              <a:off x="0" y="3044816"/>
              <a:ext cx="386018" cy="352922"/>
            </a:xfrm>
            <a:prstGeom prst="rect">
              <a:avLst/>
            </a:prstGeom>
          </p:spPr>
          <p:txBody>
            <a:bodyPr lIns="0" tIns="0" rIns="0" bIns="0" rtlCol="0" anchor="t">
              <a:spAutoFit/>
            </a:bodyPr>
            <a:lstStyle/>
            <a:p>
              <a:pPr algn="r">
                <a:lnSpc>
                  <a:spcPts val="2277"/>
                </a:lnSpc>
              </a:pPr>
              <a:r>
                <a:rPr lang="en-US" sz="1626">
                  <a:solidFill>
                    <a:srgbClr val="000000"/>
                  </a:solidFill>
                  <a:latin typeface="Open Sans Light Bold"/>
                </a:rPr>
                <a:t>20 </a:t>
              </a:r>
            </a:p>
          </p:txBody>
        </p:sp>
        <p:sp>
          <p:nvSpPr>
            <p:cNvPr id="31" name="TextBox 31"/>
            <p:cNvSpPr txBox="1"/>
            <p:nvPr/>
          </p:nvSpPr>
          <p:spPr>
            <a:xfrm>
              <a:off x="0" y="4581512"/>
              <a:ext cx="386018" cy="352922"/>
            </a:xfrm>
            <a:prstGeom prst="rect">
              <a:avLst/>
            </a:prstGeom>
          </p:spPr>
          <p:txBody>
            <a:bodyPr lIns="0" tIns="0" rIns="0" bIns="0" rtlCol="0" anchor="t">
              <a:spAutoFit/>
            </a:bodyPr>
            <a:lstStyle/>
            <a:p>
              <a:pPr algn="r">
                <a:lnSpc>
                  <a:spcPts val="2277"/>
                </a:lnSpc>
              </a:pPr>
              <a:r>
                <a:rPr lang="en-US" sz="1626">
                  <a:solidFill>
                    <a:srgbClr val="000000"/>
                  </a:solidFill>
                  <a:latin typeface="Open Sans Light Bold"/>
                </a:rPr>
                <a:t>10 </a:t>
              </a:r>
            </a:p>
          </p:txBody>
        </p:sp>
        <p:sp>
          <p:nvSpPr>
            <p:cNvPr id="32" name="TextBox 32"/>
            <p:cNvSpPr txBox="1"/>
            <p:nvPr/>
          </p:nvSpPr>
          <p:spPr>
            <a:xfrm>
              <a:off x="157174" y="6118208"/>
              <a:ext cx="228844" cy="352922"/>
            </a:xfrm>
            <a:prstGeom prst="rect">
              <a:avLst/>
            </a:prstGeom>
          </p:spPr>
          <p:txBody>
            <a:bodyPr lIns="0" tIns="0" rIns="0" bIns="0" rtlCol="0" anchor="t">
              <a:spAutoFit/>
            </a:bodyPr>
            <a:lstStyle/>
            <a:p>
              <a:pPr algn="r">
                <a:lnSpc>
                  <a:spcPts val="2277"/>
                </a:lnSpc>
              </a:pPr>
              <a:r>
                <a:rPr lang="en-US" sz="1626">
                  <a:solidFill>
                    <a:srgbClr val="000000"/>
                  </a:solidFill>
                  <a:latin typeface="Open Sans Light Bold"/>
                </a:rPr>
                <a:t>0 </a:t>
              </a:r>
            </a:p>
          </p:txBody>
        </p:sp>
        <p:grpSp>
          <p:nvGrpSpPr>
            <p:cNvPr id="33" name="Group 33"/>
            <p:cNvGrpSpPr>
              <a:grpSpLocks noChangeAspect="1"/>
            </p:cNvGrpSpPr>
            <p:nvPr/>
          </p:nvGrpSpPr>
          <p:grpSpPr>
            <a:xfrm>
              <a:off x="1221446" y="738908"/>
              <a:ext cx="5961164" cy="2841938"/>
              <a:chOff x="1167669" y="965200"/>
              <a:chExt cx="9976356" cy="4756150"/>
            </a:xfrm>
          </p:grpSpPr>
          <p:sp>
            <p:nvSpPr>
              <p:cNvPr id="34" name="Freeform 34"/>
              <p:cNvSpPr/>
              <p:nvPr/>
            </p:nvSpPr>
            <p:spPr>
              <a:xfrm>
                <a:off x="1167669" y="3568489"/>
                <a:ext cx="2557756" cy="2152578"/>
              </a:xfrm>
              <a:custGeom>
                <a:avLst/>
                <a:gdLst/>
                <a:ahLst/>
                <a:cxnLst/>
                <a:rect l="l" t="t" r="r" b="b"/>
                <a:pathLst>
                  <a:path w="2557756" h="2152578">
                    <a:moveTo>
                      <a:pt x="127000" y="2089361"/>
                    </a:moveTo>
                    <a:cubicBezTo>
                      <a:pt x="126844" y="2054402"/>
                      <a:pt x="98460" y="2026144"/>
                      <a:pt x="63500" y="2026144"/>
                    </a:cubicBezTo>
                    <a:cubicBezTo>
                      <a:pt x="28541" y="2026144"/>
                      <a:pt x="157" y="2054402"/>
                      <a:pt x="0" y="2089361"/>
                    </a:cubicBezTo>
                    <a:cubicBezTo>
                      <a:pt x="157" y="2124320"/>
                      <a:pt x="28541" y="2152578"/>
                      <a:pt x="63500" y="2152578"/>
                    </a:cubicBezTo>
                    <a:cubicBezTo>
                      <a:pt x="98460" y="2152578"/>
                      <a:pt x="126844" y="2124320"/>
                      <a:pt x="127000" y="2089361"/>
                    </a:cubicBezTo>
                    <a:close/>
                    <a:moveTo>
                      <a:pt x="45179" y="2067433"/>
                    </a:moveTo>
                    <a:cubicBezTo>
                      <a:pt x="33151" y="2077574"/>
                      <a:pt x="31583" y="2095529"/>
                      <a:pt x="41670" y="2107601"/>
                    </a:cubicBezTo>
                    <a:cubicBezTo>
                      <a:pt x="51757" y="2119673"/>
                      <a:pt x="69705" y="2121322"/>
                      <a:pt x="81822" y="2111289"/>
                    </a:cubicBezTo>
                    <a:lnTo>
                      <a:pt x="2544161" y="53889"/>
                    </a:lnTo>
                    <a:cubicBezTo>
                      <a:pt x="2556189" y="43748"/>
                      <a:pt x="2557757" y="25793"/>
                      <a:pt x="2547670" y="13721"/>
                    </a:cubicBezTo>
                    <a:cubicBezTo>
                      <a:pt x="2537583" y="1649"/>
                      <a:pt x="2519635" y="0"/>
                      <a:pt x="2507518" y="10033"/>
                    </a:cubicBezTo>
                    <a:close/>
                  </a:path>
                </a:pathLst>
              </a:custGeom>
              <a:solidFill>
                <a:srgbClr val="000000"/>
              </a:solidFill>
            </p:spPr>
          </p:sp>
          <p:sp>
            <p:nvSpPr>
              <p:cNvPr id="35" name="Freeform 35"/>
              <p:cNvSpPr/>
              <p:nvPr/>
            </p:nvSpPr>
            <p:spPr>
              <a:xfrm>
                <a:off x="3630008" y="3537233"/>
                <a:ext cx="2557689" cy="866646"/>
              </a:xfrm>
              <a:custGeom>
                <a:avLst/>
                <a:gdLst/>
                <a:ahLst/>
                <a:cxnLst/>
                <a:rect l="l" t="t" r="r" b="b"/>
                <a:pathLst>
                  <a:path w="2557689" h="866646">
                    <a:moveTo>
                      <a:pt x="127000" y="63217"/>
                    </a:moveTo>
                    <a:cubicBezTo>
                      <a:pt x="126844" y="28258"/>
                      <a:pt x="98460" y="0"/>
                      <a:pt x="63500" y="0"/>
                    </a:cubicBezTo>
                    <a:cubicBezTo>
                      <a:pt x="28541" y="0"/>
                      <a:pt x="156" y="28258"/>
                      <a:pt x="0" y="63217"/>
                    </a:cubicBezTo>
                    <a:cubicBezTo>
                      <a:pt x="156" y="98176"/>
                      <a:pt x="28541" y="126434"/>
                      <a:pt x="63500" y="126434"/>
                    </a:cubicBezTo>
                    <a:cubicBezTo>
                      <a:pt x="98460" y="126434"/>
                      <a:pt x="126844" y="98176"/>
                      <a:pt x="127000" y="63217"/>
                    </a:cubicBezTo>
                    <a:close/>
                    <a:moveTo>
                      <a:pt x="72044" y="35949"/>
                    </a:moveTo>
                    <a:cubicBezTo>
                      <a:pt x="57012" y="31313"/>
                      <a:pt x="41058" y="39699"/>
                      <a:pt x="36354" y="54711"/>
                    </a:cubicBezTo>
                    <a:cubicBezTo>
                      <a:pt x="31651" y="69723"/>
                      <a:pt x="39966" y="85714"/>
                      <a:pt x="54957" y="90485"/>
                    </a:cubicBezTo>
                    <a:lnTo>
                      <a:pt x="2517295" y="862010"/>
                    </a:lnTo>
                    <a:cubicBezTo>
                      <a:pt x="2532328" y="866646"/>
                      <a:pt x="2548282" y="858260"/>
                      <a:pt x="2552986" y="843248"/>
                    </a:cubicBezTo>
                    <a:cubicBezTo>
                      <a:pt x="2557689" y="828236"/>
                      <a:pt x="2549374" y="812245"/>
                      <a:pt x="2534383" y="807474"/>
                    </a:cubicBezTo>
                    <a:close/>
                  </a:path>
                </a:pathLst>
              </a:custGeom>
              <a:solidFill>
                <a:srgbClr val="000000"/>
              </a:solidFill>
            </p:spPr>
          </p:sp>
          <p:sp>
            <p:nvSpPr>
              <p:cNvPr id="36" name="Freeform 36"/>
              <p:cNvSpPr/>
              <p:nvPr/>
            </p:nvSpPr>
            <p:spPr>
              <a:xfrm>
                <a:off x="6092347" y="1253827"/>
                <a:ext cx="2557932" cy="3181365"/>
              </a:xfrm>
              <a:custGeom>
                <a:avLst/>
                <a:gdLst/>
                <a:ahLst/>
                <a:cxnLst/>
                <a:rect l="l" t="t" r="r" b="b"/>
                <a:pathLst>
                  <a:path w="2557932" h="3181365">
                    <a:moveTo>
                      <a:pt x="127000" y="3118148"/>
                    </a:moveTo>
                    <a:cubicBezTo>
                      <a:pt x="126844" y="3083189"/>
                      <a:pt x="98460" y="3054931"/>
                      <a:pt x="63500" y="3054931"/>
                    </a:cubicBezTo>
                    <a:cubicBezTo>
                      <a:pt x="28541" y="3054931"/>
                      <a:pt x="156" y="3083189"/>
                      <a:pt x="0" y="3118148"/>
                    </a:cubicBezTo>
                    <a:cubicBezTo>
                      <a:pt x="156" y="3153107"/>
                      <a:pt x="28541" y="3181365"/>
                      <a:pt x="63500" y="3181365"/>
                    </a:cubicBezTo>
                    <a:cubicBezTo>
                      <a:pt x="98460" y="3181365"/>
                      <a:pt x="126844" y="3153107"/>
                      <a:pt x="127000" y="3118148"/>
                    </a:cubicBezTo>
                    <a:close/>
                    <a:moveTo>
                      <a:pt x="41164" y="3100326"/>
                    </a:moveTo>
                    <a:cubicBezTo>
                      <a:pt x="31407" y="3112667"/>
                      <a:pt x="33461" y="3130573"/>
                      <a:pt x="45758" y="3140385"/>
                    </a:cubicBezTo>
                    <a:cubicBezTo>
                      <a:pt x="58055" y="3150196"/>
                      <a:pt x="75970" y="3148223"/>
                      <a:pt x="85837" y="3135970"/>
                    </a:cubicBezTo>
                    <a:lnTo>
                      <a:pt x="2548175" y="49870"/>
                    </a:lnTo>
                    <a:cubicBezTo>
                      <a:pt x="2557932" y="37529"/>
                      <a:pt x="2555879" y="19623"/>
                      <a:pt x="2543581" y="9811"/>
                    </a:cubicBezTo>
                    <a:cubicBezTo>
                      <a:pt x="2531284" y="0"/>
                      <a:pt x="2513370" y="1973"/>
                      <a:pt x="2503503" y="14226"/>
                    </a:cubicBezTo>
                    <a:close/>
                  </a:path>
                </a:pathLst>
              </a:custGeom>
              <a:solidFill>
                <a:srgbClr val="000000"/>
              </a:solidFill>
            </p:spPr>
          </p:sp>
          <p:sp>
            <p:nvSpPr>
              <p:cNvPr id="37" name="Freeform 37"/>
              <p:cNvSpPr/>
              <p:nvPr/>
            </p:nvSpPr>
            <p:spPr>
              <a:xfrm>
                <a:off x="8554686" y="965483"/>
                <a:ext cx="2589339" cy="383608"/>
              </a:xfrm>
              <a:custGeom>
                <a:avLst/>
                <a:gdLst/>
                <a:ahLst/>
                <a:cxnLst/>
                <a:rect l="l" t="t" r="r" b="b"/>
                <a:pathLst>
                  <a:path w="2589339" h="383608">
                    <a:moveTo>
                      <a:pt x="127000" y="320392"/>
                    </a:moveTo>
                    <a:cubicBezTo>
                      <a:pt x="126844" y="285433"/>
                      <a:pt x="98460" y="257175"/>
                      <a:pt x="63500" y="257175"/>
                    </a:cubicBezTo>
                    <a:cubicBezTo>
                      <a:pt x="28540" y="257175"/>
                      <a:pt x="157" y="285433"/>
                      <a:pt x="0" y="320392"/>
                    </a:cubicBezTo>
                    <a:cubicBezTo>
                      <a:pt x="157" y="355351"/>
                      <a:pt x="28540" y="383609"/>
                      <a:pt x="63500" y="383609"/>
                    </a:cubicBezTo>
                    <a:cubicBezTo>
                      <a:pt x="98460" y="383609"/>
                      <a:pt x="126844" y="355351"/>
                      <a:pt x="127000" y="320392"/>
                    </a:cubicBezTo>
                    <a:close/>
                    <a:moveTo>
                      <a:pt x="60532" y="291972"/>
                    </a:moveTo>
                    <a:cubicBezTo>
                      <a:pt x="44892" y="293676"/>
                      <a:pt x="33572" y="307700"/>
                      <a:pt x="35206" y="323347"/>
                    </a:cubicBezTo>
                    <a:cubicBezTo>
                      <a:pt x="36841" y="338994"/>
                      <a:pt x="50814" y="350377"/>
                      <a:pt x="66468" y="348812"/>
                    </a:cubicBezTo>
                    <a:lnTo>
                      <a:pt x="2528807" y="91637"/>
                    </a:lnTo>
                    <a:cubicBezTo>
                      <a:pt x="2544447" y="89933"/>
                      <a:pt x="2555767" y="75909"/>
                      <a:pt x="2554133" y="60262"/>
                    </a:cubicBezTo>
                    <a:cubicBezTo>
                      <a:pt x="2552498" y="44615"/>
                      <a:pt x="2538524" y="33232"/>
                      <a:pt x="2522870" y="34797"/>
                    </a:cubicBezTo>
                    <a:close/>
                    <a:moveTo>
                      <a:pt x="2589339" y="63217"/>
                    </a:moveTo>
                    <a:cubicBezTo>
                      <a:pt x="2589183" y="28258"/>
                      <a:pt x="2560799" y="0"/>
                      <a:pt x="2525839" y="0"/>
                    </a:cubicBezTo>
                    <a:cubicBezTo>
                      <a:pt x="2490879" y="0"/>
                      <a:pt x="2462496" y="28258"/>
                      <a:pt x="2462339" y="63217"/>
                    </a:cubicBezTo>
                    <a:cubicBezTo>
                      <a:pt x="2462496" y="98176"/>
                      <a:pt x="2490879" y="126434"/>
                      <a:pt x="2525839" y="126434"/>
                    </a:cubicBezTo>
                    <a:cubicBezTo>
                      <a:pt x="2560799" y="126434"/>
                      <a:pt x="2589183" y="98176"/>
                      <a:pt x="2589339" y="63217"/>
                    </a:cubicBezTo>
                    <a:close/>
                  </a:path>
                </a:pathLst>
              </a:custGeom>
              <a:solidFill>
                <a:srgbClr val="000000"/>
              </a:solidFill>
            </p:spPr>
          </p:sp>
        </p:grpSp>
      </p:grpSp>
      <p:sp>
        <p:nvSpPr>
          <p:cNvPr id="38" name="Freeform 38"/>
          <p:cNvSpPr/>
          <p:nvPr/>
        </p:nvSpPr>
        <p:spPr>
          <a:xfrm>
            <a:off x="10015371" y="6339532"/>
            <a:ext cx="959718" cy="959718"/>
          </a:xfrm>
          <a:custGeom>
            <a:avLst/>
            <a:gdLst/>
            <a:ahLst/>
            <a:cxnLst/>
            <a:rect l="l" t="t" r="r" b="b"/>
            <a:pathLst>
              <a:path w="959718" h="959718">
                <a:moveTo>
                  <a:pt x="0" y="0"/>
                </a:moveTo>
                <a:lnTo>
                  <a:pt x="959718" y="0"/>
                </a:lnTo>
                <a:lnTo>
                  <a:pt x="959718" y="959719"/>
                </a:lnTo>
                <a:lnTo>
                  <a:pt x="0" y="95971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9" name="TextBox 39"/>
          <p:cNvSpPr txBox="1"/>
          <p:nvPr/>
        </p:nvSpPr>
        <p:spPr>
          <a:xfrm>
            <a:off x="10030131" y="6563645"/>
            <a:ext cx="944958" cy="454342"/>
          </a:xfrm>
          <a:prstGeom prst="rect">
            <a:avLst/>
          </a:prstGeom>
        </p:spPr>
        <p:txBody>
          <a:bodyPr lIns="0" tIns="0" rIns="0" bIns="0" rtlCol="0" anchor="t">
            <a:spAutoFit/>
          </a:bodyPr>
          <a:lstStyle/>
          <a:p>
            <a:pPr algn="ctr">
              <a:lnSpc>
                <a:spcPts val="3669"/>
              </a:lnSpc>
              <a:spcBef>
                <a:spcPct val="0"/>
              </a:spcBef>
            </a:pPr>
            <a:r>
              <a:rPr lang="en-US" sz="2620">
                <a:solidFill>
                  <a:srgbClr val="FFFFFF"/>
                </a:solidFill>
                <a:latin typeface="Roboto Bold"/>
              </a:rPr>
              <a:t>02</a:t>
            </a:r>
          </a:p>
        </p:txBody>
      </p:sp>
      <p:sp>
        <p:nvSpPr>
          <p:cNvPr id="40" name="TextBox 40"/>
          <p:cNvSpPr txBox="1"/>
          <p:nvPr/>
        </p:nvSpPr>
        <p:spPr>
          <a:xfrm>
            <a:off x="11213105" y="7842324"/>
            <a:ext cx="5573661" cy="487675"/>
          </a:xfrm>
          <a:prstGeom prst="rect">
            <a:avLst/>
          </a:prstGeom>
        </p:spPr>
        <p:txBody>
          <a:bodyPr lIns="0" tIns="0" rIns="0" bIns="0" rtlCol="0" anchor="t">
            <a:spAutoFit/>
          </a:bodyPr>
          <a:lstStyle/>
          <a:p>
            <a:pPr>
              <a:lnSpc>
                <a:spcPts val="4004"/>
              </a:lnSpc>
            </a:pPr>
            <a:r>
              <a:rPr lang="en-US" sz="2600">
                <a:solidFill>
                  <a:srgbClr val="000000"/>
                </a:solidFill>
                <a:latin typeface="Roboto Bold"/>
              </a:rPr>
              <a:t>Divisão de tarefa e documentação</a:t>
            </a:r>
          </a:p>
        </p:txBody>
      </p:sp>
      <p:sp>
        <p:nvSpPr>
          <p:cNvPr id="41" name="Freeform 41"/>
          <p:cNvSpPr/>
          <p:nvPr/>
        </p:nvSpPr>
        <p:spPr>
          <a:xfrm>
            <a:off x="10015371" y="7651676"/>
            <a:ext cx="959718" cy="959718"/>
          </a:xfrm>
          <a:custGeom>
            <a:avLst/>
            <a:gdLst/>
            <a:ahLst/>
            <a:cxnLst/>
            <a:rect l="l" t="t" r="r" b="b"/>
            <a:pathLst>
              <a:path w="959718" h="959718">
                <a:moveTo>
                  <a:pt x="0" y="0"/>
                </a:moveTo>
                <a:lnTo>
                  <a:pt x="959718" y="0"/>
                </a:lnTo>
                <a:lnTo>
                  <a:pt x="959718" y="959718"/>
                </a:lnTo>
                <a:lnTo>
                  <a:pt x="0" y="95971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42" name="TextBox 42"/>
          <p:cNvSpPr txBox="1"/>
          <p:nvPr/>
        </p:nvSpPr>
        <p:spPr>
          <a:xfrm>
            <a:off x="10030131" y="7875789"/>
            <a:ext cx="944958" cy="454342"/>
          </a:xfrm>
          <a:prstGeom prst="rect">
            <a:avLst/>
          </a:prstGeom>
        </p:spPr>
        <p:txBody>
          <a:bodyPr lIns="0" tIns="0" rIns="0" bIns="0" rtlCol="0" anchor="t">
            <a:spAutoFit/>
          </a:bodyPr>
          <a:lstStyle/>
          <a:p>
            <a:pPr algn="ctr">
              <a:lnSpc>
                <a:spcPts val="3669"/>
              </a:lnSpc>
              <a:spcBef>
                <a:spcPct val="0"/>
              </a:spcBef>
            </a:pPr>
            <a:r>
              <a:rPr lang="en-US" sz="2620">
                <a:solidFill>
                  <a:srgbClr val="FFFFFF"/>
                </a:solidFill>
                <a:latin typeface="Roboto Bold"/>
              </a:rPr>
              <a:t>03</a:t>
            </a:r>
          </a:p>
        </p:txBody>
      </p:sp>
      <p:sp>
        <p:nvSpPr>
          <p:cNvPr id="43" name="TextBox 43"/>
          <p:cNvSpPr txBox="1"/>
          <p:nvPr/>
        </p:nvSpPr>
        <p:spPr>
          <a:xfrm>
            <a:off x="11188895" y="6525545"/>
            <a:ext cx="5573661" cy="992367"/>
          </a:xfrm>
          <a:prstGeom prst="rect">
            <a:avLst/>
          </a:prstGeom>
        </p:spPr>
        <p:txBody>
          <a:bodyPr lIns="0" tIns="0" rIns="0" bIns="0" rtlCol="0" anchor="t">
            <a:spAutoFit/>
          </a:bodyPr>
          <a:lstStyle/>
          <a:p>
            <a:pPr>
              <a:lnSpc>
                <a:spcPts val="4004"/>
              </a:lnSpc>
            </a:pPr>
            <a:r>
              <a:rPr lang="en-US" sz="2600">
                <a:solidFill>
                  <a:srgbClr val="000000"/>
                </a:solidFill>
                <a:latin typeface="Roboto Bold"/>
              </a:rPr>
              <a:t>Potencializar ganhos de equipe com tarefas em que temos familiaridade</a:t>
            </a:r>
          </a:p>
        </p:txBody>
      </p:sp>
      <p:sp>
        <p:nvSpPr>
          <p:cNvPr id="44" name="Freeform 13"/>
          <p:cNvSpPr/>
          <p:nvPr/>
        </p:nvSpPr>
        <p:spPr>
          <a:xfrm>
            <a:off x="577879" y="309777"/>
            <a:ext cx="901642" cy="901642"/>
          </a:xfrm>
          <a:custGeom>
            <a:avLst/>
            <a:gdLst/>
            <a:ahLst/>
            <a:cxnLst/>
            <a:rect l="l" t="t" r="r" b="b"/>
            <a:pathLst>
              <a:path w="901642" h="901642">
                <a:moveTo>
                  <a:pt x="0" y="0"/>
                </a:moveTo>
                <a:lnTo>
                  <a:pt x="901642" y="0"/>
                </a:lnTo>
                <a:lnTo>
                  <a:pt x="901642" y="901642"/>
                </a:lnTo>
                <a:lnTo>
                  <a:pt x="0" y="901642"/>
                </a:lnTo>
                <a:lnTo>
                  <a:pt x="0" y="0"/>
                </a:lnTo>
                <a:close/>
              </a:path>
            </a:pathLst>
          </a:custGeom>
          <a:blipFill>
            <a:blip r:embed="rId10"/>
            <a:stretch>
              <a:fillRect/>
            </a:stretch>
          </a:blipFill>
        </p:spPr>
      </p:sp>
      <p:sp>
        <p:nvSpPr>
          <p:cNvPr id="45" name="TextBox 14"/>
          <p:cNvSpPr txBox="1"/>
          <p:nvPr/>
        </p:nvSpPr>
        <p:spPr>
          <a:xfrm>
            <a:off x="1646348" y="770646"/>
            <a:ext cx="2494797" cy="497840"/>
          </a:xfrm>
          <a:prstGeom prst="rect">
            <a:avLst/>
          </a:prstGeom>
        </p:spPr>
        <p:txBody>
          <a:bodyPr lIns="0" tIns="0" rIns="0" bIns="0" rtlCol="0" anchor="t">
            <a:spAutoFit/>
          </a:bodyPr>
          <a:lstStyle/>
          <a:p>
            <a:pPr>
              <a:lnSpc>
                <a:spcPts val="1869"/>
              </a:lnSpc>
            </a:pPr>
            <a:r>
              <a:rPr lang="en-US" sz="1699" spc="67">
                <a:solidFill>
                  <a:schemeClr val="tx2"/>
                </a:solidFill>
                <a:latin typeface="Kollektif Bold"/>
              </a:rPr>
              <a:t>SCHOLAR Planner</a:t>
            </a:r>
          </a:p>
          <a:p>
            <a:pPr>
              <a:lnSpc>
                <a:spcPts val="1869"/>
              </a:lnSpc>
            </a:pPr>
            <a:endParaRPr lang="en-US" sz="1699" spc="67">
              <a:solidFill>
                <a:schemeClr val="tx2"/>
              </a:solidFill>
              <a:latin typeface="Kollektif Bo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531</Words>
  <Application>Microsoft Office PowerPoint</Application>
  <PresentationFormat>Personalizar</PresentationFormat>
  <Paragraphs>71</Paragraphs>
  <Slides>10</Slides>
  <Notes>0</Notes>
  <HiddenSlides>0</HiddenSlides>
  <MMClips>1</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10</vt:i4>
      </vt:variant>
    </vt:vector>
  </HeadingPairs>
  <TitlesOfParts>
    <vt:vector size="20" baseType="lpstr">
      <vt:lpstr>Quicksand</vt:lpstr>
      <vt:lpstr>Kollektif</vt:lpstr>
      <vt:lpstr>Kollektif Bold</vt:lpstr>
      <vt:lpstr>Aileron Regular Bold</vt:lpstr>
      <vt:lpstr>Open Sans Light Bold</vt:lpstr>
      <vt:lpstr>Calibri</vt:lpstr>
      <vt:lpstr>Quicksand Bold</vt:lpstr>
      <vt:lpstr>Arial</vt:lpstr>
      <vt:lpstr>Roboto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Professional Technology Startup Business Company Presentation</dc:title>
  <cp:lastModifiedBy>PC</cp:lastModifiedBy>
  <cp:revision>3</cp:revision>
  <dcterms:created xsi:type="dcterms:W3CDTF">2006-08-16T00:00:00Z</dcterms:created>
  <dcterms:modified xsi:type="dcterms:W3CDTF">2023-06-25T18:43:13Z</dcterms:modified>
  <dc:identifier>DAFmgDNZR9c</dc:identifier>
</cp:coreProperties>
</file>